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2" r:id="rId1"/>
  </p:sldMasterIdLst>
  <p:notesMasterIdLst>
    <p:notesMasterId r:id="rId38"/>
  </p:notesMasterIdLst>
  <p:sldIdLst>
    <p:sldId id="334" r:id="rId2"/>
    <p:sldId id="257" r:id="rId3"/>
    <p:sldId id="261" r:id="rId4"/>
    <p:sldId id="258" r:id="rId5"/>
    <p:sldId id="259" r:id="rId6"/>
    <p:sldId id="260" r:id="rId7"/>
    <p:sldId id="262" r:id="rId8"/>
    <p:sldId id="336" r:id="rId9"/>
    <p:sldId id="266" r:id="rId10"/>
    <p:sldId id="267" r:id="rId11"/>
    <p:sldId id="268" r:id="rId12"/>
    <p:sldId id="269" r:id="rId13"/>
    <p:sldId id="270" r:id="rId14"/>
    <p:sldId id="271" r:id="rId15"/>
    <p:sldId id="272" r:id="rId16"/>
    <p:sldId id="326" r:id="rId17"/>
    <p:sldId id="263" r:id="rId18"/>
    <p:sldId id="265" r:id="rId19"/>
    <p:sldId id="264" r:id="rId20"/>
    <p:sldId id="273" r:id="rId21"/>
    <p:sldId id="274" r:id="rId22"/>
    <p:sldId id="275" r:id="rId23"/>
    <p:sldId id="276" r:id="rId24"/>
    <p:sldId id="277" r:id="rId25"/>
    <p:sldId id="281" r:id="rId26"/>
    <p:sldId id="280" r:id="rId27"/>
    <p:sldId id="279" r:id="rId28"/>
    <p:sldId id="278" r:id="rId29"/>
    <p:sldId id="329" r:id="rId30"/>
    <p:sldId id="335" r:id="rId31"/>
    <p:sldId id="320" r:id="rId32"/>
    <p:sldId id="321" r:id="rId33"/>
    <p:sldId id="323" r:id="rId34"/>
    <p:sldId id="287" r:id="rId35"/>
    <p:sldId id="282" r:id="rId36"/>
    <p:sldId id="328"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Bookman Old Style" charset="0"/>
        <a:ea typeface="+mn-ea"/>
        <a:cs typeface="+mn-cs"/>
      </a:defRPr>
    </a:lvl1pPr>
    <a:lvl2pPr marL="457200" algn="l" rtl="0" eaLnBrk="0" fontAlgn="base" hangingPunct="0">
      <a:spcBef>
        <a:spcPct val="0"/>
      </a:spcBef>
      <a:spcAft>
        <a:spcPct val="0"/>
      </a:spcAft>
      <a:defRPr kern="1200">
        <a:solidFill>
          <a:schemeClr val="tx1"/>
        </a:solidFill>
        <a:latin typeface="Bookman Old Style" charset="0"/>
        <a:ea typeface="+mn-ea"/>
        <a:cs typeface="+mn-cs"/>
      </a:defRPr>
    </a:lvl2pPr>
    <a:lvl3pPr marL="914400" algn="l" rtl="0" eaLnBrk="0" fontAlgn="base" hangingPunct="0">
      <a:spcBef>
        <a:spcPct val="0"/>
      </a:spcBef>
      <a:spcAft>
        <a:spcPct val="0"/>
      </a:spcAft>
      <a:defRPr kern="1200">
        <a:solidFill>
          <a:schemeClr val="tx1"/>
        </a:solidFill>
        <a:latin typeface="Bookman Old Style" charset="0"/>
        <a:ea typeface="+mn-ea"/>
        <a:cs typeface="+mn-cs"/>
      </a:defRPr>
    </a:lvl3pPr>
    <a:lvl4pPr marL="1371600" algn="l" rtl="0" eaLnBrk="0" fontAlgn="base" hangingPunct="0">
      <a:spcBef>
        <a:spcPct val="0"/>
      </a:spcBef>
      <a:spcAft>
        <a:spcPct val="0"/>
      </a:spcAft>
      <a:defRPr kern="1200">
        <a:solidFill>
          <a:schemeClr val="tx1"/>
        </a:solidFill>
        <a:latin typeface="Bookman Old Style" charset="0"/>
        <a:ea typeface="+mn-ea"/>
        <a:cs typeface="+mn-cs"/>
      </a:defRPr>
    </a:lvl4pPr>
    <a:lvl5pPr marL="1828800" algn="l" rtl="0" eaLnBrk="0" fontAlgn="base" hangingPunct="0">
      <a:spcBef>
        <a:spcPct val="0"/>
      </a:spcBef>
      <a:spcAft>
        <a:spcPct val="0"/>
      </a:spcAft>
      <a:defRPr kern="1200">
        <a:solidFill>
          <a:schemeClr val="tx1"/>
        </a:solidFill>
        <a:latin typeface="Bookman Old Style" charset="0"/>
        <a:ea typeface="+mn-ea"/>
        <a:cs typeface="+mn-cs"/>
      </a:defRPr>
    </a:lvl5pPr>
    <a:lvl6pPr marL="2286000" algn="l" defTabSz="914400" rtl="0" eaLnBrk="1" latinLnBrk="0" hangingPunct="1">
      <a:defRPr kern="1200">
        <a:solidFill>
          <a:schemeClr val="tx1"/>
        </a:solidFill>
        <a:latin typeface="Bookman Old Style" charset="0"/>
        <a:ea typeface="+mn-ea"/>
        <a:cs typeface="+mn-cs"/>
      </a:defRPr>
    </a:lvl6pPr>
    <a:lvl7pPr marL="2743200" algn="l" defTabSz="914400" rtl="0" eaLnBrk="1" latinLnBrk="0" hangingPunct="1">
      <a:defRPr kern="1200">
        <a:solidFill>
          <a:schemeClr val="tx1"/>
        </a:solidFill>
        <a:latin typeface="Bookman Old Style" charset="0"/>
        <a:ea typeface="+mn-ea"/>
        <a:cs typeface="+mn-cs"/>
      </a:defRPr>
    </a:lvl7pPr>
    <a:lvl8pPr marL="3200400" algn="l" defTabSz="914400" rtl="0" eaLnBrk="1" latinLnBrk="0" hangingPunct="1">
      <a:defRPr kern="1200">
        <a:solidFill>
          <a:schemeClr val="tx1"/>
        </a:solidFill>
        <a:latin typeface="Bookman Old Style" charset="0"/>
        <a:ea typeface="+mn-ea"/>
        <a:cs typeface="+mn-cs"/>
      </a:defRPr>
    </a:lvl8pPr>
    <a:lvl9pPr marL="3657600" algn="l" defTabSz="914400" rtl="0" eaLnBrk="1" latinLnBrk="0" hangingPunct="1">
      <a:defRPr kern="1200">
        <a:solidFill>
          <a:schemeClr val="tx1"/>
        </a:solidFill>
        <a:latin typeface="Bookman Old Style"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CC00"/>
    <a:srgbClr val="99FF99"/>
    <a:srgbClr val="FFFFCC"/>
    <a:srgbClr val="FF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596" autoAdjust="0"/>
    <p:restoredTop sz="91486" autoAdjust="0"/>
  </p:normalViewPr>
  <p:slideViewPr>
    <p:cSldViewPr>
      <p:cViewPr varScale="1">
        <p:scale>
          <a:sx n="179" d="100"/>
          <a:sy n="179" d="100"/>
        </p:scale>
        <p:origin x="75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vert="horz" wrap="none" lIns="91440" tIns="45720" rIns="91440" bIns="45720" numCol="1" anchor="t" anchorCtr="0" compatLnSpc="1">
            <a:prstTxWarp prst="textNoShape">
              <a:avLst/>
            </a:prstTxWarp>
            <a:spAutoFit/>
          </a:bodyPr>
          <a:lstStyle>
            <a:lvl1pPr>
              <a:defRPr sz="1200"/>
            </a:lvl1pPr>
          </a:lstStyle>
          <a:p>
            <a:endParaRPr lang="en-US" altLang="x-none"/>
          </a:p>
        </p:txBody>
      </p:sp>
      <p:sp>
        <p:nvSpPr>
          <p:cNvPr id="2375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vert="horz" wrap="none" lIns="91440" tIns="45720" rIns="91440" bIns="45720" numCol="1" anchor="t" anchorCtr="0" compatLnSpc="1">
            <a:prstTxWarp prst="textNoShape">
              <a:avLst/>
            </a:prstTxWarp>
            <a:spAutoFit/>
          </a:bodyPr>
          <a:lstStyle>
            <a:lvl1pPr algn="r">
              <a:defRPr sz="1200"/>
            </a:lvl1pPr>
          </a:lstStyle>
          <a:p>
            <a:endParaRPr lang="en-US" altLang="x-none"/>
          </a:p>
        </p:txBody>
      </p:sp>
      <p:sp>
        <p:nvSpPr>
          <p:cNvPr id="237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37573" name="Rectangle 5"/>
          <p:cNvSpPr>
            <a:spLocks noGrp="1" noChangeArrowheads="1"/>
          </p:cNvSpPr>
          <p:nvPr>
            <p:ph type="body" sz="quarter" idx="3"/>
          </p:nvPr>
        </p:nvSpPr>
        <p:spPr bwMode="auto">
          <a:xfrm>
            <a:off x="914400" y="4343400"/>
            <a:ext cx="2665413"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vert="horz" wrap="none" lIns="91440" tIns="45720" rIns="91440" bIns="45720" numCol="1" anchor="t" anchorCtr="0" compatLnSpc="1">
            <a:prstTxWarp prst="textNoShape">
              <a:avLst/>
            </a:prstTxWarp>
            <a:spAutoFit/>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2375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vert="horz" wrap="none" lIns="91440" tIns="45720" rIns="91440" bIns="45720" numCol="1" anchor="b" anchorCtr="0" compatLnSpc="1">
            <a:prstTxWarp prst="textNoShape">
              <a:avLst/>
            </a:prstTxWarp>
            <a:spAutoFit/>
          </a:bodyPr>
          <a:lstStyle>
            <a:lvl1pPr>
              <a:defRPr sz="1200"/>
            </a:lvl1pPr>
          </a:lstStyle>
          <a:p>
            <a:endParaRPr lang="en-US" altLang="x-none"/>
          </a:p>
        </p:txBody>
      </p:sp>
      <p:sp>
        <p:nvSpPr>
          <p:cNvPr id="2375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vert="horz" wrap="none" lIns="91440" tIns="45720" rIns="91440" bIns="45720" numCol="1" anchor="b" anchorCtr="0" compatLnSpc="1">
            <a:prstTxWarp prst="textNoShape">
              <a:avLst/>
            </a:prstTxWarp>
            <a:spAutoFit/>
          </a:bodyPr>
          <a:lstStyle>
            <a:lvl1pPr algn="r">
              <a:defRPr sz="1200"/>
            </a:lvl1pPr>
          </a:lstStyle>
          <a:p>
            <a:fld id="{17D9BC29-091A-1045-97E9-D8A668412BF8}"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398CA4-B021-264C-B920-2891FE67B7E9}" type="slidenum">
              <a:rPr lang="en-US" altLang="x-none"/>
              <a:pPr/>
              <a:t>1</a:t>
            </a:fld>
            <a:endParaRPr lang="en-US" altLang="x-none"/>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685800" y="4343400"/>
            <a:ext cx="5486400" cy="4114800"/>
          </a:xfrm>
        </p:spPr>
        <p:txBody>
          <a:bodyPr/>
          <a:lstStyle/>
          <a:p>
            <a:endParaRPr lang="x-none"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03D63-33F8-AB4E-860B-3DE9AA70F85C}" type="slidenum">
              <a:rPr lang="en-US" altLang="x-none"/>
              <a:pPr/>
              <a:t>10</a:t>
            </a:fld>
            <a:endParaRPr lang="en-US" altLang="x-none"/>
          </a:p>
        </p:txBody>
      </p:sp>
      <p:sp>
        <p:nvSpPr>
          <p:cNvPr id="246786" name="Rectangle 1026"/>
          <p:cNvSpPr>
            <a:spLocks noGrp="1" noRot="1" noChangeAspect="1" noChangeArrowheads="1" noTextEdit="1"/>
          </p:cNvSpPr>
          <p:nvPr>
            <p:ph type="sldImg"/>
          </p:nvPr>
        </p:nvSpPr>
        <p:spPr>
          <a:ln/>
        </p:spPr>
      </p:sp>
      <p:sp>
        <p:nvSpPr>
          <p:cNvPr id="246787" name="Rectangle 1027"/>
          <p:cNvSpPr>
            <a:spLocks noGrp="1" noChangeArrowheads="1"/>
          </p:cNvSpPr>
          <p:nvPr>
            <p:ph type="body" idx="1"/>
          </p:nvPr>
        </p:nvSpPr>
        <p:spPr/>
        <p:txBody>
          <a:bodyPr/>
          <a:lstStyle/>
          <a:p>
            <a:endParaRPr lang="x-none"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35949-4C17-844C-B03A-FC9018388D0E}" type="slidenum">
              <a:rPr lang="en-US" altLang="x-none"/>
              <a:pPr/>
              <a:t>11</a:t>
            </a:fld>
            <a:endParaRPr lang="en-US" altLang="x-none"/>
          </a:p>
        </p:txBody>
      </p:sp>
      <p:sp>
        <p:nvSpPr>
          <p:cNvPr id="247810" name="Rectangle 1026"/>
          <p:cNvSpPr>
            <a:spLocks noGrp="1" noRot="1" noChangeAspect="1" noChangeArrowheads="1" noTextEdit="1"/>
          </p:cNvSpPr>
          <p:nvPr>
            <p:ph type="sldImg"/>
          </p:nvPr>
        </p:nvSpPr>
        <p:spPr>
          <a:ln/>
        </p:spPr>
      </p:sp>
      <p:sp>
        <p:nvSpPr>
          <p:cNvPr id="247811" name="Rectangle 1027"/>
          <p:cNvSpPr>
            <a:spLocks noGrp="1" noChangeArrowheads="1"/>
          </p:cNvSpPr>
          <p:nvPr>
            <p:ph type="body" idx="1"/>
          </p:nvPr>
        </p:nvSpPr>
        <p:spPr/>
        <p:txBody>
          <a:bodyPr/>
          <a:lstStyle/>
          <a:p>
            <a:endParaRPr lang="x-none"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8AC39-41F7-3742-AF8D-246B1B1FD397}" type="slidenum">
              <a:rPr lang="en-US" altLang="x-none"/>
              <a:pPr/>
              <a:t>12</a:t>
            </a:fld>
            <a:endParaRPr lang="en-US" altLang="x-none"/>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7F7AD-CCB8-A64E-B6D4-056D3A19ABA4}" type="slidenum">
              <a:rPr lang="en-US" altLang="x-none"/>
              <a:pPr/>
              <a:t>13</a:t>
            </a:fld>
            <a:endParaRPr lang="en-US" altLang="x-none"/>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9948C-A804-3647-9A13-68126740A0B1}" type="slidenum">
              <a:rPr lang="en-US" altLang="x-none"/>
              <a:pPr/>
              <a:t>14</a:t>
            </a:fld>
            <a:endParaRPr lang="en-US" altLang="x-none"/>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91D85-1F19-B64A-B22F-F817C7EDCDEF}" type="slidenum">
              <a:rPr lang="en-US" altLang="x-none"/>
              <a:pPr/>
              <a:t>15</a:t>
            </a:fld>
            <a:endParaRPr lang="en-US" altLang="x-none"/>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C9AB6-74C0-9544-AE50-4D6E0A6BF332}" type="slidenum">
              <a:rPr lang="en-US" altLang="x-none"/>
              <a:pPr/>
              <a:t>16</a:t>
            </a:fld>
            <a:endParaRPr lang="en-US" altLang="x-none"/>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A89B78-F841-114C-8A1D-523F34C0E6FE}" type="slidenum">
              <a:rPr lang="en-US" altLang="x-none"/>
              <a:pPr/>
              <a:t>17</a:t>
            </a:fld>
            <a:endParaRPr lang="en-US" altLang="x-none"/>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4FD780-EA50-6D40-A60E-54A7317E2983}" type="slidenum">
              <a:rPr lang="en-US" altLang="x-none"/>
              <a:pPr/>
              <a:t>18</a:t>
            </a:fld>
            <a:endParaRPr lang="en-US" altLang="x-none"/>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55376-0E8C-0648-AEC1-921FCFF8A2D8}" type="slidenum">
              <a:rPr lang="en-US" altLang="x-none"/>
              <a:pPr/>
              <a:t>19</a:t>
            </a:fld>
            <a:endParaRPr lang="en-US" altLang="x-none"/>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F1A73-05DC-7443-ABFE-B042C3D91B27}" type="slidenum">
              <a:rPr lang="en-US" altLang="x-none"/>
              <a:pPr/>
              <a:t>2</a:t>
            </a:fld>
            <a:endParaRPr lang="en-US" altLang="x-none"/>
          </a:p>
        </p:txBody>
      </p:sp>
      <p:sp>
        <p:nvSpPr>
          <p:cNvPr id="239618" name="Rectangle 1026"/>
          <p:cNvSpPr>
            <a:spLocks noGrp="1" noRot="1" noChangeAspect="1" noChangeArrowheads="1" noTextEdit="1"/>
          </p:cNvSpPr>
          <p:nvPr>
            <p:ph type="sldImg"/>
          </p:nvPr>
        </p:nvSpPr>
        <p:spPr>
          <a:ln/>
        </p:spPr>
      </p:sp>
      <p:sp>
        <p:nvSpPr>
          <p:cNvPr id="239619" name="Rectangle 1027"/>
          <p:cNvSpPr>
            <a:spLocks noGrp="1" noChangeArrowheads="1"/>
          </p:cNvSpPr>
          <p:nvPr>
            <p:ph type="body" idx="1"/>
          </p:nvPr>
        </p:nvSpPr>
        <p:spPr/>
        <p:txBody>
          <a:bodyPr/>
          <a:lstStyle/>
          <a:p>
            <a:endParaRPr lang="x-none" altLang="x-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C56AB-0021-1544-93A7-4D2C51E8F3CC}" type="slidenum">
              <a:rPr lang="en-US" altLang="x-none"/>
              <a:pPr/>
              <a:t>20</a:t>
            </a:fld>
            <a:endParaRPr lang="en-US" altLang="x-none"/>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EE2B3-8148-0542-833C-425ABA29B641}" type="slidenum">
              <a:rPr lang="en-US" altLang="x-none"/>
              <a:pPr/>
              <a:t>21</a:t>
            </a:fld>
            <a:endParaRPr lang="en-US" altLang="x-none"/>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9606C-FBBB-BD4A-95A4-988C08105646}" type="slidenum">
              <a:rPr lang="en-US" altLang="x-none"/>
              <a:pPr/>
              <a:t>22</a:t>
            </a:fld>
            <a:endParaRPr lang="en-US" altLang="x-none"/>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FCE64-97E3-0343-A287-3EDE13A95BF6}" type="slidenum">
              <a:rPr lang="en-US" altLang="x-none"/>
              <a:pPr/>
              <a:t>23</a:t>
            </a:fld>
            <a:endParaRPr lang="en-US" altLang="x-none"/>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49775-28C7-7042-B8E1-7A6DCAB08C2A}" type="slidenum">
              <a:rPr lang="en-US" altLang="x-none"/>
              <a:pPr/>
              <a:t>24</a:t>
            </a:fld>
            <a:endParaRPr lang="en-US" altLang="x-none"/>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14A55-5446-1A41-9F7B-F398E4B34313}" type="slidenum">
              <a:rPr lang="en-US" altLang="x-none"/>
              <a:pPr/>
              <a:t>25</a:t>
            </a:fld>
            <a:endParaRPr lang="en-US" altLang="x-none"/>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44B9A-2203-7541-AD7E-813AC3F35328}" type="slidenum">
              <a:rPr lang="en-US" altLang="x-none"/>
              <a:pPr/>
              <a:t>26</a:t>
            </a:fld>
            <a:endParaRPr lang="en-US" altLang="x-none"/>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76AF2-4B05-C641-A3CC-FEFCDC6B5536}" type="slidenum">
              <a:rPr lang="en-US" altLang="x-none"/>
              <a:pPr/>
              <a:t>27</a:t>
            </a:fld>
            <a:endParaRPr lang="en-US" altLang="x-none"/>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D26E5-3F09-274A-BAE8-5D4D6FCF8070}" type="slidenum">
              <a:rPr lang="en-US" altLang="x-none"/>
              <a:pPr/>
              <a:t>28</a:t>
            </a:fld>
            <a:endParaRPr lang="en-US" altLang="x-none"/>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4E718-FEDE-914A-8E05-C697F771753B}" type="slidenum">
              <a:rPr lang="en-US" altLang="x-none"/>
              <a:pPr/>
              <a:t>29</a:t>
            </a:fld>
            <a:endParaRPr lang="en-US" altLang="x-none"/>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17DB4-5626-9B4D-A14B-75AFF28D8E9A}" type="slidenum">
              <a:rPr lang="en-US" altLang="x-none"/>
              <a:pPr/>
              <a:t>3</a:t>
            </a:fld>
            <a:endParaRPr lang="en-US" altLang="x-none"/>
          </a:p>
        </p:txBody>
      </p:sp>
      <p:sp>
        <p:nvSpPr>
          <p:cNvPr id="240642" name="Rectangle 1026"/>
          <p:cNvSpPr>
            <a:spLocks noGrp="1" noRot="1" noChangeAspect="1" noChangeArrowheads="1" noTextEdit="1"/>
          </p:cNvSpPr>
          <p:nvPr>
            <p:ph type="sldImg"/>
          </p:nvPr>
        </p:nvSpPr>
        <p:spPr>
          <a:ln/>
        </p:spPr>
      </p:sp>
      <p:sp>
        <p:nvSpPr>
          <p:cNvPr id="240643" name="Rectangle 1027"/>
          <p:cNvSpPr>
            <a:spLocks noGrp="1" noChangeArrowheads="1"/>
          </p:cNvSpPr>
          <p:nvPr>
            <p:ph type="body" idx="1"/>
          </p:nvPr>
        </p:nvSpPr>
        <p:spPr/>
        <p:txBody>
          <a:bodyPr/>
          <a:lstStyle/>
          <a:p>
            <a:endParaRPr lang="x-none" altLang="x-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7B81A-68F1-8145-BE13-4F5F1D38808E}" type="slidenum">
              <a:rPr lang="en-US" altLang="x-none"/>
              <a:pPr/>
              <a:t>30</a:t>
            </a:fld>
            <a:endParaRPr lang="en-US" altLang="x-none"/>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6BD47-7593-D948-A300-793539A2F1E8}" type="slidenum">
              <a:rPr lang="en-US" altLang="x-none"/>
              <a:pPr/>
              <a:t>31</a:t>
            </a:fld>
            <a:endParaRPr lang="en-US" altLang="x-none"/>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FE60C-2A5D-764B-B5AE-43E20DC5C8EC}" type="slidenum">
              <a:rPr lang="en-US" altLang="x-none"/>
              <a:pPr/>
              <a:t>32</a:t>
            </a:fld>
            <a:endParaRPr lang="en-US" altLang="x-none"/>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7CD20-95BC-8442-B688-004CBA4B70A7}" type="slidenum">
              <a:rPr lang="en-US" altLang="x-none"/>
              <a:pPr/>
              <a:t>33</a:t>
            </a:fld>
            <a:endParaRPr lang="en-US" altLang="x-none"/>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235E3-9777-BC4F-A8D6-6C3A1FB69DB6}" type="slidenum">
              <a:rPr lang="en-US" altLang="x-none"/>
              <a:pPr/>
              <a:t>34</a:t>
            </a:fld>
            <a:endParaRPr lang="en-US" altLang="x-none"/>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62E12-C246-7D47-AF2A-B1C8DFD4FC27}" type="slidenum">
              <a:rPr lang="en-US" altLang="x-none"/>
              <a:pPr/>
              <a:t>35</a:t>
            </a:fld>
            <a:endParaRPr lang="en-US" altLang="x-none"/>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604F9-7A48-F044-8662-509ADEB3B966}" type="slidenum">
              <a:rPr lang="en-US" altLang="x-none"/>
              <a:pPr/>
              <a:t>36</a:t>
            </a:fld>
            <a:endParaRPr lang="en-US" altLang="x-none"/>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12EDC-1A2B-6D47-938B-DE5885814956}" type="slidenum">
              <a:rPr lang="en-US" altLang="x-none"/>
              <a:pPr/>
              <a:t>4</a:t>
            </a:fld>
            <a:endParaRPr lang="en-US" altLang="x-none"/>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E1ED6-1585-FE49-B4EA-C1B8A4C9460C}" type="slidenum">
              <a:rPr lang="en-US" altLang="x-none"/>
              <a:pPr/>
              <a:t>5</a:t>
            </a:fld>
            <a:endParaRPr lang="en-US" altLang="x-none"/>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FDA41-5B7F-3A4A-A54E-D033C84EA6F2}" type="slidenum">
              <a:rPr lang="en-US" altLang="x-none"/>
              <a:pPr/>
              <a:t>6</a:t>
            </a:fld>
            <a:endParaRPr lang="en-US" altLang="x-none"/>
          </a:p>
        </p:txBody>
      </p:sp>
      <p:sp>
        <p:nvSpPr>
          <p:cNvPr id="243714" name="Rectangle 1026"/>
          <p:cNvSpPr>
            <a:spLocks noGrp="1" noRot="1" noChangeAspect="1" noChangeArrowheads="1" noTextEdit="1"/>
          </p:cNvSpPr>
          <p:nvPr>
            <p:ph type="sldImg"/>
          </p:nvPr>
        </p:nvSpPr>
        <p:spPr>
          <a:ln/>
        </p:spPr>
      </p:sp>
      <p:sp>
        <p:nvSpPr>
          <p:cNvPr id="243715" name="Rectangle 1027"/>
          <p:cNvSpPr>
            <a:spLocks noGrp="1" noChangeArrowheads="1"/>
          </p:cNvSpPr>
          <p:nvPr>
            <p:ph type="body" idx="1"/>
          </p:nvPr>
        </p:nvSpPr>
        <p:spPr/>
        <p:txBody>
          <a:bodyPr/>
          <a:lstStyle/>
          <a:p>
            <a:endParaRPr lang="x-none"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4F760-7E71-4949-BD1A-A6488368B847}" type="slidenum">
              <a:rPr lang="en-US" altLang="x-none"/>
              <a:pPr/>
              <a:t>7</a:t>
            </a:fld>
            <a:endParaRPr lang="en-US" altLang="x-none"/>
          </a:p>
        </p:txBody>
      </p:sp>
      <p:sp>
        <p:nvSpPr>
          <p:cNvPr id="244738" name="Rectangle 1026"/>
          <p:cNvSpPr>
            <a:spLocks noGrp="1" noRot="1" noChangeAspect="1" noChangeArrowheads="1" noTextEdit="1"/>
          </p:cNvSpPr>
          <p:nvPr>
            <p:ph type="sldImg"/>
          </p:nvPr>
        </p:nvSpPr>
        <p:spPr>
          <a:ln/>
        </p:spPr>
      </p:sp>
      <p:sp>
        <p:nvSpPr>
          <p:cNvPr id="244739" name="Rectangle 1027"/>
          <p:cNvSpPr>
            <a:spLocks noGrp="1" noChangeArrowheads="1"/>
          </p:cNvSpPr>
          <p:nvPr>
            <p:ph type="body" idx="1"/>
          </p:nvPr>
        </p:nvSpPr>
        <p:spPr/>
        <p:txBody>
          <a:bodyPr/>
          <a:lstStyle/>
          <a:p>
            <a:endParaRPr lang="x-none"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F6862-AD74-1B4A-BCEE-5CCA028BE881}" type="slidenum">
              <a:rPr lang="en-US" altLang="x-none"/>
              <a:pPr/>
              <a:t>8</a:t>
            </a:fld>
            <a:endParaRPr lang="en-US" altLang="x-none"/>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0CBED-2905-9149-815D-77B0AD6DB645}" type="slidenum">
              <a:rPr lang="en-US" altLang="x-none"/>
              <a:pPr/>
              <a:t>9</a:t>
            </a:fld>
            <a:endParaRPr lang="en-US" altLang="x-none"/>
          </a:p>
        </p:txBody>
      </p:sp>
      <p:sp>
        <p:nvSpPr>
          <p:cNvPr id="245762" name="Rectangle 1026"/>
          <p:cNvSpPr>
            <a:spLocks noGrp="1" noRot="1" noChangeAspect="1" noChangeArrowheads="1" noTextEdit="1"/>
          </p:cNvSpPr>
          <p:nvPr>
            <p:ph type="sldImg"/>
          </p:nvPr>
        </p:nvSpPr>
        <p:spPr>
          <a:ln/>
        </p:spPr>
      </p:sp>
      <p:sp>
        <p:nvSpPr>
          <p:cNvPr id="245763" name="Rectangle 1027"/>
          <p:cNvSpPr>
            <a:spLocks noGrp="1" noChangeArrowheads="1"/>
          </p:cNvSpPr>
          <p:nvPr>
            <p:ph type="body" idx="1"/>
          </p:nvPr>
        </p:nvSpPr>
        <p:spPr/>
        <p:txBody>
          <a:bodyPr/>
          <a:lstStyle/>
          <a:p>
            <a:endParaRPr lang="x-none"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6" name="Rectangle 2"/>
          <p:cNvSpPr>
            <a:spLocks noGrp="1" noChangeArrowheads="1"/>
          </p:cNvSpPr>
          <p:nvPr>
            <p:ph type="subTitle" idx="1"/>
          </p:nvPr>
        </p:nvSpPr>
        <p:spPr>
          <a:xfrm>
            <a:off x="2286000" y="3581400"/>
            <a:ext cx="5638800" cy="1905000"/>
          </a:xfrm>
        </p:spPr>
        <p:txBody>
          <a:bodyPr/>
          <a:lstStyle>
            <a:lvl1pPr marL="0" indent="0">
              <a:buFont typeface="Wingdings" charset="2"/>
              <a:buNone/>
              <a:defRPr/>
            </a:lvl1pPr>
          </a:lstStyle>
          <a:p>
            <a:pPr lvl="0"/>
            <a:r>
              <a:rPr lang="en-US" altLang="x-none" noProof="0" smtClean="0"/>
              <a:t>Click to edit Master subtitle style</a:t>
            </a:r>
          </a:p>
        </p:txBody>
      </p:sp>
      <p:sp>
        <p:nvSpPr>
          <p:cNvPr id="36867" name="Rectangle 3"/>
          <p:cNvSpPr>
            <a:spLocks noGrp="1" noChangeArrowheads="1"/>
          </p:cNvSpPr>
          <p:nvPr>
            <p:ph type="dt" sz="half" idx="2"/>
          </p:nvPr>
        </p:nvSpPr>
        <p:spPr>
          <a:xfrm>
            <a:off x="685800" y="6248400"/>
            <a:ext cx="1905000" cy="457200"/>
          </a:xfrm>
        </p:spPr>
        <p:txBody>
          <a:bodyPr/>
          <a:lstStyle>
            <a:lvl1pPr>
              <a:defRPr/>
            </a:lvl1pPr>
          </a:lstStyle>
          <a:p>
            <a:endParaRPr lang="en-US" altLang="x-none"/>
          </a:p>
        </p:txBody>
      </p:sp>
      <p:sp>
        <p:nvSpPr>
          <p:cNvPr id="36868" name="Rectangle 4"/>
          <p:cNvSpPr>
            <a:spLocks noGrp="1" noChangeArrowheads="1"/>
          </p:cNvSpPr>
          <p:nvPr>
            <p:ph type="ftr" sz="quarter" idx="3"/>
          </p:nvPr>
        </p:nvSpPr>
        <p:spPr>
          <a:xfrm>
            <a:off x="3124200" y="6248400"/>
            <a:ext cx="2895600" cy="457200"/>
          </a:xfrm>
        </p:spPr>
        <p:txBody>
          <a:bodyPr/>
          <a:lstStyle>
            <a:lvl1pPr>
              <a:defRPr/>
            </a:lvl1pPr>
          </a:lstStyle>
          <a:p>
            <a:endParaRPr lang="en-US" altLang="x-none"/>
          </a:p>
        </p:txBody>
      </p:sp>
      <p:sp>
        <p:nvSpPr>
          <p:cNvPr id="36869" name="Rectangle 5"/>
          <p:cNvSpPr>
            <a:spLocks noGrp="1" noChangeArrowheads="1"/>
          </p:cNvSpPr>
          <p:nvPr>
            <p:ph type="sldNum" sz="quarter" idx="4"/>
          </p:nvPr>
        </p:nvSpPr>
        <p:spPr>
          <a:xfrm>
            <a:off x="6553200" y="6248400"/>
            <a:ext cx="1905000" cy="457200"/>
          </a:xfrm>
        </p:spPr>
        <p:txBody>
          <a:bodyPr/>
          <a:lstStyle>
            <a:lvl1pPr>
              <a:defRPr/>
            </a:lvl1pPr>
          </a:lstStyle>
          <a:p>
            <a:fld id="{363A68BB-A0BF-B940-B6CE-F108E844B32C}" type="slidenum">
              <a:rPr lang="en-US" altLang="x-none"/>
              <a:pPr/>
              <a:t>‹#›</a:t>
            </a:fld>
            <a:endParaRPr lang="en-US" altLang="x-none"/>
          </a:p>
        </p:txBody>
      </p:sp>
      <p:grpSp>
        <p:nvGrpSpPr>
          <p:cNvPr id="36870" name="Group 6"/>
          <p:cNvGrpSpPr>
            <a:grpSpLocks/>
          </p:cNvGrpSpPr>
          <p:nvPr/>
        </p:nvGrpSpPr>
        <p:grpSpPr bwMode="auto">
          <a:xfrm>
            <a:off x="0" y="914400"/>
            <a:ext cx="8686800" cy="2514600"/>
            <a:chOff x="0" y="576"/>
            <a:chExt cx="5472" cy="1584"/>
          </a:xfrm>
        </p:grpSpPr>
        <p:sp>
          <p:nvSpPr>
            <p:cNvPr id="36871"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a:latin typeface="Arial" charset="0"/>
              </a:endParaRPr>
            </a:p>
          </p:txBody>
        </p:sp>
        <p:sp>
          <p:nvSpPr>
            <p:cNvPr id="36872"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6873"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6874" name="Freeform 10"/>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5" name="Freeform 11"/>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876" name="Rectangle 12"/>
          <p:cNvSpPr>
            <a:spLocks noGrp="1" noChangeArrowheads="1"/>
          </p:cNvSpPr>
          <p:nvPr>
            <p:ph type="ctrTitle"/>
          </p:nvPr>
        </p:nvSpPr>
        <p:spPr>
          <a:xfrm>
            <a:off x="838200" y="1443038"/>
            <a:ext cx="7086600" cy="1600200"/>
          </a:xfrm>
        </p:spPr>
        <p:txBody>
          <a:bodyPr anchor="ctr"/>
          <a:lstStyle>
            <a:lvl1pPr>
              <a:defRPr/>
            </a:lvl1pPr>
          </a:lstStyle>
          <a:p>
            <a:pPr lvl="0"/>
            <a:r>
              <a:rPr lang="en-US" altLang="x-none" noProof="0" smtClean="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F3B6722B-FD5A-8645-BD66-BE8643A25FB7}" type="slidenum">
              <a:rPr lang="en-US" altLang="x-none"/>
              <a:pPr/>
              <a:t>‹#›</a:t>
            </a:fld>
            <a:endParaRPr lang="en-US" altLang="x-none"/>
          </a:p>
        </p:txBody>
      </p:sp>
    </p:spTree>
    <p:extLst>
      <p:ext uri="{BB962C8B-B14F-4D97-AF65-F5344CB8AC3E}">
        <p14:creationId xmlns:p14="http://schemas.microsoft.com/office/powerpoint/2010/main" val="4130799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457200"/>
            <a:ext cx="19240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57200"/>
            <a:ext cx="56197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16A23EEA-EDE0-3644-9396-6ADD2157CAB5}" type="slidenum">
              <a:rPr lang="en-US" altLang="x-none"/>
              <a:pPr/>
              <a:t>‹#›</a:t>
            </a:fld>
            <a:endParaRPr lang="en-US" altLang="x-none"/>
          </a:p>
        </p:txBody>
      </p:sp>
    </p:spTree>
    <p:extLst>
      <p:ext uri="{BB962C8B-B14F-4D97-AF65-F5344CB8AC3E}">
        <p14:creationId xmlns:p14="http://schemas.microsoft.com/office/powerpoint/2010/main" val="196765658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158038" cy="747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46150" y="6248400"/>
            <a:ext cx="1905000" cy="457200"/>
          </a:xfrm>
        </p:spPr>
        <p:txBody>
          <a:bodyPr/>
          <a:lstStyle>
            <a:lvl1pPr>
              <a:defRPr/>
            </a:lvl1pPr>
          </a:lstStyle>
          <a:p>
            <a:endParaRPr lang="en-US" altLang="x-none"/>
          </a:p>
        </p:txBody>
      </p:sp>
      <p:sp>
        <p:nvSpPr>
          <p:cNvPr id="7" name="Footer Placeholder 6"/>
          <p:cNvSpPr>
            <a:spLocks noGrp="1"/>
          </p:cNvSpPr>
          <p:nvPr>
            <p:ph type="ftr" sz="quarter" idx="11"/>
          </p:nvPr>
        </p:nvSpPr>
        <p:spPr>
          <a:xfrm>
            <a:off x="3352800" y="6248400"/>
            <a:ext cx="2895600" cy="457200"/>
          </a:xfrm>
        </p:spPr>
        <p:txBody>
          <a:bodyPr/>
          <a:lstStyle>
            <a:lvl1pPr>
              <a:defRPr/>
            </a:lvl1pPr>
          </a:lstStyle>
          <a:p>
            <a:endParaRPr lang="en-US" altLang="x-none"/>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82E81B37-DD2F-2B48-8225-5C21B2DDA2D2}" type="slidenum">
              <a:rPr lang="en-US" altLang="x-none"/>
              <a:pPr/>
              <a:t>‹#›</a:t>
            </a:fld>
            <a:endParaRPr lang="en-US" altLang="x-none"/>
          </a:p>
        </p:txBody>
      </p:sp>
    </p:spTree>
    <p:extLst>
      <p:ext uri="{BB962C8B-B14F-4D97-AF65-F5344CB8AC3E}">
        <p14:creationId xmlns:p14="http://schemas.microsoft.com/office/powerpoint/2010/main" val="13034767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57200"/>
            <a:ext cx="76962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46150" y="6248400"/>
            <a:ext cx="1905000" cy="457200"/>
          </a:xfrm>
        </p:spPr>
        <p:txBody>
          <a:bodyPr/>
          <a:lstStyle>
            <a:lvl1pPr>
              <a:defRPr/>
            </a:lvl1pPr>
          </a:lstStyle>
          <a:p>
            <a:endParaRPr lang="en-US" altLang="x-none"/>
          </a:p>
        </p:txBody>
      </p:sp>
      <p:sp>
        <p:nvSpPr>
          <p:cNvPr id="4" name="Footer Placeholder 3"/>
          <p:cNvSpPr>
            <a:spLocks noGrp="1"/>
          </p:cNvSpPr>
          <p:nvPr>
            <p:ph type="ftr" sz="quarter" idx="11"/>
          </p:nvPr>
        </p:nvSpPr>
        <p:spPr>
          <a:xfrm>
            <a:off x="3352800" y="6248400"/>
            <a:ext cx="2895600" cy="457200"/>
          </a:xfrm>
        </p:spPr>
        <p:txBody>
          <a:bodyPr/>
          <a:lstStyle>
            <a:lvl1pPr>
              <a:defRPr/>
            </a:lvl1pPr>
          </a:lstStyle>
          <a:p>
            <a:endParaRPr lang="en-US" altLang="x-none"/>
          </a:p>
        </p:txBody>
      </p:sp>
      <p:sp>
        <p:nvSpPr>
          <p:cNvPr id="5" name="Slide Number Placeholder 4"/>
          <p:cNvSpPr>
            <a:spLocks noGrp="1"/>
          </p:cNvSpPr>
          <p:nvPr>
            <p:ph type="sldNum" sz="quarter" idx="12"/>
          </p:nvPr>
        </p:nvSpPr>
        <p:spPr>
          <a:xfrm>
            <a:off x="6705600" y="6248400"/>
            <a:ext cx="1905000" cy="457200"/>
          </a:xfrm>
        </p:spPr>
        <p:txBody>
          <a:bodyPr/>
          <a:lstStyle>
            <a:lvl1pPr>
              <a:defRPr/>
            </a:lvl1pPr>
          </a:lstStyle>
          <a:p>
            <a:fld id="{1AC08E68-868B-4144-AD53-F8C5CD334A20}" type="slidenum">
              <a:rPr lang="en-US" altLang="x-none"/>
              <a:pPr/>
              <a:t>‹#›</a:t>
            </a:fld>
            <a:endParaRPr lang="en-US" altLang="x-none"/>
          </a:p>
        </p:txBody>
      </p:sp>
    </p:spTree>
    <p:extLst>
      <p:ext uri="{BB962C8B-B14F-4D97-AF65-F5344CB8AC3E}">
        <p14:creationId xmlns:p14="http://schemas.microsoft.com/office/powerpoint/2010/main" val="10524491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158038" cy="747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p:spPr>
        <p:txBody>
          <a:bodyPr/>
          <a:lstStyle>
            <a:lvl1pPr>
              <a:defRPr/>
            </a:lvl1pPr>
          </a:lstStyle>
          <a:p>
            <a:endParaRPr lang="en-US" altLang="x-none"/>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endParaRPr lang="en-US" altLang="x-none"/>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91D340D6-C3C6-5042-B977-2A69E9066358}" type="slidenum">
              <a:rPr lang="en-US" altLang="x-none"/>
              <a:pPr/>
              <a:t>‹#›</a:t>
            </a:fld>
            <a:endParaRPr lang="en-US" altLang="x-none"/>
          </a:p>
        </p:txBody>
      </p:sp>
    </p:spTree>
    <p:extLst>
      <p:ext uri="{BB962C8B-B14F-4D97-AF65-F5344CB8AC3E}">
        <p14:creationId xmlns:p14="http://schemas.microsoft.com/office/powerpoint/2010/main" val="18375641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158038" cy="7477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46150" y="6248400"/>
            <a:ext cx="1905000" cy="457200"/>
          </a:xfrm>
        </p:spPr>
        <p:txBody>
          <a:bodyPr/>
          <a:lstStyle>
            <a:lvl1pPr>
              <a:defRPr/>
            </a:lvl1pPr>
          </a:lstStyle>
          <a:p>
            <a:endParaRPr lang="en-US" altLang="x-none"/>
          </a:p>
        </p:txBody>
      </p:sp>
      <p:sp>
        <p:nvSpPr>
          <p:cNvPr id="7" name="Footer Placeholder 6"/>
          <p:cNvSpPr>
            <a:spLocks noGrp="1"/>
          </p:cNvSpPr>
          <p:nvPr>
            <p:ph type="ftr" sz="quarter" idx="11"/>
          </p:nvPr>
        </p:nvSpPr>
        <p:spPr>
          <a:xfrm>
            <a:off x="3352800" y="6248400"/>
            <a:ext cx="2895600" cy="457200"/>
          </a:xfrm>
        </p:spPr>
        <p:txBody>
          <a:bodyPr/>
          <a:lstStyle>
            <a:lvl1pPr>
              <a:defRPr/>
            </a:lvl1pPr>
          </a:lstStyle>
          <a:p>
            <a:endParaRPr lang="en-US" altLang="x-none"/>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A438423C-A2F4-6B45-80A2-B9FDE3329AB0}" type="slidenum">
              <a:rPr lang="en-US" altLang="x-none"/>
              <a:pPr/>
              <a:t>‹#›</a:t>
            </a:fld>
            <a:endParaRPr lang="en-US" altLang="x-none"/>
          </a:p>
        </p:txBody>
      </p:sp>
    </p:spTree>
    <p:extLst>
      <p:ext uri="{BB962C8B-B14F-4D97-AF65-F5344CB8AC3E}">
        <p14:creationId xmlns:p14="http://schemas.microsoft.com/office/powerpoint/2010/main" val="9785936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457200"/>
            <a:ext cx="7158038" cy="7477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49325" y="19812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49325" y="41148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46150" y="6248400"/>
            <a:ext cx="1905000" cy="457200"/>
          </a:xfrm>
        </p:spPr>
        <p:txBody>
          <a:bodyPr/>
          <a:lstStyle>
            <a:lvl1pPr>
              <a:defRPr/>
            </a:lvl1pPr>
          </a:lstStyle>
          <a:p>
            <a:endParaRPr lang="en-US" altLang="x-none"/>
          </a:p>
        </p:txBody>
      </p:sp>
      <p:sp>
        <p:nvSpPr>
          <p:cNvPr id="8" name="Footer Placeholder 7"/>
          <p:cNvSpPr>
            <a:spLocks noGrp="1"/>
          </p:cNvSpPr>
          <p:nvPr>
            <p:ph type="ftr" sz="quarter" idx="11"/>
          </p:nvPr>
        </p:nvSpPr>
        <p:spPr>
          <a:xfrm>
            <a:off x="3352800" y="6248400"/>
            <a:ext cx="2895600" cy="457200"/>
          </a:xfrm>
        </p:spPr>
        <p:txBody>
          <a:bodyPr/>
          <a:lstStyle>
            <a:lvl1pPr>
              <a:defRPr/>
            </a:lvl1pPr>
          </a:lstStyle>
          <a:p>
            <a:endParaRPr lang="en-US" altLang="x-none"/>
          </a:p>
        </p:txBody>
      </p:sp>
      <p:sp>
        <p:nvSpPr>
          <p:cNvPr id="9" name="Slide Number Placeholder 8"/>
          <p:cNvSpPr>
            <a:spLocks noGrp="1"/>
          </p:cNvSpPr>
          <p:nvPr>
            <p:ph type="sldNum" sz="quarter" idx="12"/>
          </p:nvPr>
        </p:nvSpPr>
        <p:spPr>
          <a:xfrm>
            <a:off x="6705600" y="6248400"/>
            <a:ext cx="1905000" cy="457200"/>
          </a:xfrm>
        </p:spPr>
        <p:txBody>
          <a:bodyPr/>
          <a:lstStyle>
            <a:lvl1pPr>
              <a:defRPr/>
            </a:lvl1pPr>
          </a:lstStyle>
          <a:p>
            <a:fld id="{793112FB-D60A-D04C-86E9-A64318201FCA}" type="slidenum">
              <a:rPr lang="en-US" altLang="x-none"/>
              <a:pPr/>
              <a:t>‹#›</a:t>
            </a:fld>
            <a:endParaRPr lang="en-US" altLang="x-none"/>
          </a:p>
        </p:txBody>
      </p:sp>
    </p:spTree>
    <p:extLst>
      <p:ext uri="{BB962C8B-B14F-4D97-AF65-F5344CB8AC3E}">
        <p14:creationId xmlns:p14="http://schemas.microsoft.com/office/powerpoint/2010/main" val="17936732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32BCC96E-5588-D04F-B5FC-CACA8246A1C3}" type="slidenum">
              <a:rPr lang="en-US" altLang="x-none"/>
              <a:pPr/>
              <a:t>‹#›</a:t>
            </a:fld>
            <a:endParaRPr lang="en-US" altLang="x-none"/>
          </a:p>
        </p:txBody>
      </p:sp>
    </p:spTree>
    <p:extLst>
      <p:ext uri="{BB962C8B-B14F-4D97-AF65-F5344CB8AC3E}">
        <p14:creationId xmlns:p14="http://schemas.microsoft.com/office/powerpoint/2010/main" val="10684955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EE4C1518-E76E-8743-ADF2-1AC035EBE360}" type="slidenum">
              <a:rPr lang="en-US" altLang="x-none"/>
              <a:pPr/>
              <a:t>‹#›</a:t>
            </a:fld>
            <a:endParaRPr lang="en-US" altLang="x-none"/>
          </a:p>
        </p:txBody>
      </p:sp>
    </p:spTree>
    <p:extLst>
      <p:ext uri="{BB962C8B-B14F-4D97-AF65-F5344CB8AC3E}">
        <p14:creationId xmlns:p14="http://schemas.microsoft.com/office/powerpoint/2010/main" val="9457635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072FEE5-F720-3344-845C-673877B4962C}" type="slidenum">
              <a:rPr lang="en-US" altLang="x-none"/>
              <a:pPr/>
              <a:t>‹#›</a:t>
            </a:fld>
            <a:endParaRPr lang="en-US" altLang="x-none"/>
          </a:p>
        </p:txBody>
      </p:sp>
    </p:spTree>
    <p:extLst>
      <p:ext uri="{BB962C8B-B14F-4D97-AF65-F5344CB8AC3E}">
        <p14:creationId xmlns:p14="http://schemas.microsoft.com/office/powerpoint/2010/main" val="19214965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x-none"/>
          </a:p>
        </p:txBody>
      </p:sp>
      <p:sp>
        <p:nvSpPr>
          <p:cNvPr id="8" name="Footer Placeholder 7"/>
          <p:cNvSpPr>
            <a:spLocks noGrp="1"/>
          </p:cNvSpPr>
          <p:nvPr>
            <p:ph type="ftr" sz="quarter" idx="11"/>
          </p:nvPr>
        </p:nvSpPr>
        <p:spPr/>
        <p:txBody>
          <a:bodyPr/>
          <a:lstStyle>
            <a:lvl1pPr>
              <a:defRPr/>
            </a:lvl1pPr>
          </a:lstStyle>
          <a:p>
            <a:endParaRPr lang="en-US" altLang="x-none"/>
          </a:p>
        </p:txBody>
      </p:sp>
      <p:sp>
        <p:nvSpPr>
          <p:cNvPr id="9" name="Slide Number Placeholder 8"/>
          <p:cNvSpPr>
            <a:spLocks noGrp="1"/>
          </p:cNvSpPr>
          <p:nvPr>
            <p:ph type="sldNum" sz="quarter" idx="12"/>
          </p:nvPr>
        </p:nvSpPr>
        <p:spPr/>
        <p:txBody>
          <a:bodyPr/>
          <a:lstStyle>
            <a:lvl1pPr>
              <a:defRPr/>
            </a:lvl1pPr>
          </a:lstStyle>
          <a:p>
            <a:fld id="{C00AD54C-D94E-3342-B779-5E121289F025}" type="slidenum">
              <a:rPr lang="en-US" altLang="x-none"/>
              <a:pPr/>
              <a:t>‹#›</a:t>
            </a:fld>
            <a:endParaRPr lang="en-US" altLang="x-none"/>
          </a:p>
        </p:txBody>
      </p:sp>
    </p:spTree>
    <p:extLst>
      <p:ext uri="{BB962C8B-B14F-4D97-AF65-F5344CB8AC3E}">
        <p14:creationId xmlns:p14="http://schemas.microsoft.com/office/powerpoint/2010/main" val="7342053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x-none"/>
          </a:p>
        </p:txBody>
      </p:sp>
      <p:sp>
        <p:nvSpPr>
          <p:cNvPr id="4" name="Footer Placeholder 3"/>
          <p:cNvSpPr>
            <a:spLocks noGrp="1"/>
          </p:cNvSpPr>
          <p:nvPr>
            <p:ph type="ftr" sz="quarter" idx="11"/>
          </p:nvPr>
        </p:nvSpPr>
        <p:spPr/>
        <p:txBody>
          <a:bodyPr/>
          <a:lstStyle>
            <a:lvl1pPr>
              <a:defRPr/>
            </a:lvl1pPr>
          </a:lstStyle>
          <a:p>
            <a:endParaRPr lang="en-US" altLang="x-none"/>
          </a:p>
        </p:txBody>
      </p:sp>
      <p:sp>
        <p:nvSpPr>
          <p:cNvPr id="5" name="Slide Number Placeholder 4"/>
          <p:cNvSpPr>
            <a:spLocks noGrp="1"/>
          </p:cNvSpPr>
          <p:nvPr>
            <p:ph type="sldNum" sz="quarter" idx="12"/>
          </p:nvPr>
        </p:nvSpPr>
        <p:spPr/>
        <p:txBody>
          <a:bodyPr/>
          <a:lstStyle>
            <a:lvl1pPr>
              <a:defRPr/>
            </a:lvl1pPr>
          </a:lstStyle>
          <a:p>
            <a:fld id="{60822997-F8B9-1941-A200-18ED17F1FD8C}" type="slidenum">
              <a:rPr lang="en-US" altLang="x-none"/>
              <a:pPr/>
              <a:t>‹#›</a:t>
            </a:fld>
            <a:endParaRPr lang="en-US" altLang="x-none"/>
          </a:p>
        </p:txBody>
      </p:sp>
    </p:spTree>
    <p:extLst>
      <p:ext uri="{BB962C8B-B14F-4D97-AF65-F5344CB8AC3E}">
        <p14:creationId xmlns:p14="http://schemas.microsoft.com/office/powerpoint/2010/main" val="3488868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x-none"/>
          </a:p>
        </p:txBody>
      </p:sp>
      <p:sp>
        <p:nvSpPr>
          <p:cNvPr id="3" name="Footer Placeholder 2"/>
          <p:cNvSpPr>
            <a:spLocks noGrp="1"/>
          </p:cNvSpPr>
          <p:nvPr>
            <p:ph type="ftr" sz="quarter" idx="11"/>
          </p:nvPr>
        </p:nvSpPr>
        <p:spPr/>
        <p:txBody>
          <a:bodyPr/>
          <a:lstStyle>
            <a:lvl1pPr>
              <a:defRPr/>
            </a:lvl1pPr>
          </a:lstStyle>
          <a:p>
            <a:endParaRPr lang="en-US" altLang="x-none"/>
          </a:p>
        </p:txBody>
      </p:sp>
      <p:sp>
        <p:nvSpPr>
          <p:cNvPr id="4" name="Slide Number Placeholder 3"/>
          <p:cNvSpPr>
            <a:spLocks noGrp="1"/>
          </p:cNvSpPr>
          <p:nvPr>
            <p:ph type="sldNum" sz="quarter" idx="12"/>
          </p:nvPr>
        </p:nvSpPr>
        <p:spPr/>
        <p:txBody>
          <a:bodyPr/>
          <a:lstStyle>
            <a:lvl1pPr>
              <a:defRPr/>
            </a:lvl1pPr>
          </a:lstStyle>
          <a:p>
            <a:fld id="{4C96BDCB-295D-9D4A-B4AA-F307A22B6B18}" type="slidenum">
              <a:rPr lang="en-US" altLang="x-none"/>
              <a:pPr/>
              <a:t>‹#›</a:t>
            </a:fld>
            <a:endParaRPr lang="en-US" altLang="x-none"/>
          </a:p>
        </p:txBody>
      </p:sp>
    </p:spTree>
    <p:extLst>
      <p:ext uri="{BB962C8B-B14F-4D97-AF65-F5344CB8AC3E}">
        <p14:creationId xmlns:p14="http://schemas.microsoft.com/office/powerpoint/2010/main" val="11107635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631E552D-30C7-9D4C-9E54-78CC42FE04CA}" type="slidenum">
              <a:rPr lang="en-US" altLang="x-none"/>
              <a:pPr/>
              <a:t>‹#›</a:t>
            </a:fld>
            <a:endParaRPr lang="en-US" altLang="x-none"/>
          </a:p>
        </p:txBody>
      </p:sp>
    </p:spTree>
    <p:extLst>
      <p:ext uri="{BB962C8B-B14F-4D97-AF65-F5344CB8AC3E}">
        <p14:creationId xmlns:p14="http://schemas.microsoft.com/office/powerpoint/2010/main" val="5279776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06AFE2B1-AB33-A04C-8DF6-F7E2B1CB5940}" type="slidenum">
              <a:rPr lang="en-US" altLang="x-none"/>
              <a:pPr/>
              <a:t>‹#›</a:t>
            </a:fld>
            <a:endParaRPr lang="en-US" altLang="x-none"/>
          </a:p>
        </p:txBody>
      </p:sp>
    </p:spTree>
    <p:extLst>
      <p:ext uri="{BB962C8B-B14F-4D97-AF65-F5344CB8AC3E}">
        <p14:creationId xmlns:p14="http://schemas.microsoft.com/office/powerpoint/2010/main" val="317413129"/>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bwMode="auto">
          <a:xfrm>
            <a:off x="914400" y="457200"/>
            <a:ext cx="7158038"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35845"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5846"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en-US" altLang="x-none"/>
          </a:p>
        </p:txBody>
      </p:sp>
      <p:sp>
        <p:nvSpPr>
          <p:cNvPr id="35847"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ltLang="x-none"/>
          </a:p>
        </p:txBody>
      </p:sp>
      <p:sp>
        <p:nvSpPr>
          <p:cNvPr id="35848"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ACE9D2DB-9818-DE4E-B82E-9930F5FA8CB0}" type="slidenum">
              <a:rPr lang="en-US" altLang="x-none"/>
              <a:pPr/>
              <a:t>‹#›</a:t>
            </a:fld>
            <a:endParaRPr lang="en-US" altLang="x-none"/>
          </a:p>
        </p:txBody>
      </p:sp>
      <p:sp>
        <p:nvSpPr>
          <p:cNvPr id="7" name="Rectangle 6"/>
          <p:cNvSpPr/>
          <p:nvPr userDrawn="1"/>
        </p:nvSpPr>
        <p:spPr>
          <a:xfrm>
            <a:off x="0" y="0"/>
            <a:ext cx="9144000"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5853" name="Picture 8" descr="NewGraphicStandard.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228600" y="6096000"/>
            <a:ext cx="2362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userDrawn="1"/>
        </p:nvSpPr>
        <p:spPr bwMode="auto">
          <a:xfrm>
            <a:off x="0" y="6629400"/>
            <a:ext cx="9144000" cy="228600"/>
          </a:xfrm>
          <a:prstGeom prst="rect">
            <a:avLst/>
          </a:prstGeom>
          <a:solidFill>
            <a:srgbClr val="003F87"/>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x-none" altLang="x-none">
              <a:solidFill>
                <a:srgbClr val="FFFFFF"/>
              </a:solidFill>
              <a:latin typeface="Calibri"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ransition/>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fontAlgn="base">
        <a:spcBef>
          <a:spcPct val="20000"/>
        </a:spcBef>
        <a:spcAft>
          <a:spcPct val="0"/>
        </a:spcAft>
        <a:buClr>
          <a:schemeClr val="accent1"/>
        </a:buClr>
        <a:buSzPct val="70000"/>
        <a:buFont typeface="Wingdings" charset="2"/>
        <a:buChar char="n"/>
        <a:defRPr sz="3200" kern="1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charset="2"/>
        <a:buChar char="¡"/>
        <a:defRPr sz="2800" kern="1200">
          <a:solidFill>
            <a:schemeClr val="tx1"/>
          </a:solidFill>
          <a:latin typeface="+mn-lt"/>
          <a:ea typeface="+mn-ea"/>
          <a:cs typeface="+mn-cs"/>
        </a:defRPr>
      </a:lvl2pPr>
      <a:lvl3pPr marL="1293813" indent="-403225" algn="l" rtl="0" fontAlgn="base">
        <a:spcBef>
          <a:spcPct val="20000"/>
        </a:spcBef>
        <a:spcAft>
          <a:spcPct val="0"/>
        </a:spcAft>
        <a:buClr>
          <a:schemeClr val="accent1"/>
        </a:buClr>
        <a:buSzPct val="70000"/>
        <a:buFont typeface="Wingdings" charset="2"/>
        <a:buChar char="n"/>
        <a:defRPr sz="2400" kern="1200">
          <a:solidFill>
            <a:schemeClr val="tx1"/>
          </a:solidFill>
          <a:latin typeface="+mn-lt"/>
          <a:ea typeface="+mn-ea"/>
          <a:cs typeface="+mn-cs"/>
        </a:defRPr>
      </a:lvl3pPr>
      <a:lvl4pPr marL="1681163" indent="-385763" algn="l" rtl="0" fontAlgn="base">
        <a:spcBef>
          <a:spcPct val="20000"/>
        </a:spcBef>
        <a:spcAft>
          <a:spcPct val="0"/>
        </a:spcAft>
        <a:buClr>
          <a:schemeClr val="hlink"/>
        </a:buClr>
        <a:buSzPct val="75000"/>
        <a:buFont typeface="Wingdings" charset="2"/>
        <a:buChar char="¡"/>
        <a:defRPr sz="2000" kern="1200">
          <a:solidFill>
            <a:schemeClr val="tx1"/>
          </a:solidFill>
          <a:latin typeface="+mn-lt"/>
          <a:ea typeface="+mn-ea"/>
          <a:cs typeface="+mn-cs"/>
        </a:defRPr>
      </a:lvl4pPr>
      <a:lvl5pPr marL="2070100" indent="-387350" algn="l" rtl="0" fontAlgn="base">
        <a:spcBef>
          <a:spcPct val="20000"/>
        </a:spcBef>
        <a:spcAft>
          <a:spcPct val="0"/>
        </a:spcAft>
        <a:buClr>
          <a:schemeClr val="accent1"/>
        </a:buClr>
        <a:buSzPct val="70000"/>
        <a:buFont typeface="Wingdings"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jpeg"/><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image" Target="../media/image60.jpeg"/><Relationship Id="rId12" Type="http://schemas.openxmlformats.org/officeDocument/2006/relationships/image" Target="../media/image61.jpeg"/><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jpeg"/><Relationship Id="rId7" Type="http://schemas.openxmlformats.org/officeDocument/2006/relationships/image" Target="../media/image56.jpeg"/><Relationship Id="rId8" Type="http://schemas.openxmlformats.org/officeDocument/2006/relationships/image" Target="../media/image57.jpeg"/><Relationship Id="rId9" Type="http://schemas.openxmlformats.org/officeDocument/2006/relationships/image" Target="../media/image58.jpeg"/><Relationship Id="rId10" Type="http://schemas.openxmlformats.org/officeDocument/2006/relationships/image" Target="../media/image5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6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4.jpe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6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Title 8"/>
          <p:cNvSpPr>
            <a:spLocks noGrp="1"/>
          </p:cNvSpPr>
          <p:nvPr>
            <p:ph type="title" idx="4294967295"/>
          </p:nvPr>
        </p:nvSpPr>
        <p:spPr>
          <a:xfrm>
            <a:off x="3657600" y="2057400"/>
            <a:ext cx="4754563" cy="1752600"/>
          </a:xfrm>
          <a:ln/>
        </p:spPr>
        <p:txBody>
          <a:bodyPr anchor="ctr"/>
          <a:lstStyle/>
          <a:p>
            <a:r>
              <a:rPr lang="en-US" altLang="x-none" sz="4400" b="1" dirty="0">
                <a:latin typeface="75 Helvetica Bold" charset="0"/>
              </a:rPr>
              <a:t>Bird Study</a:t>
            </a:r>
            <a:br>
              <a:rPr lang="en-US" altLang="x-none" sz="4400" b="1" dirty="0">
                <a:latin typeface="75 Helvetica Bold" charset="0"/>
              </a:rPr>
            </a:br>
            <a:r>
              <a:rPr lang="en-US" altLang="x-none" sz="4400" b="1" dirty="0">
                <a:latin typeface="75 Helvetica Bold" charset="0"/>
              </a:rPr>
              <a:t>Merit Badge</a:t>
            </a:r>
            <a:endParaRPr lang="en-US" altLang="x-none" sz="2000" b="1" dirty="0">
              <a:latin typeface="55 Helvetica Roman" charset="0"/>
            </a:endParaRPr>
          </a:p>
        </p:txBody>
      </p:sp>
      <p:sp>
        <p:nvSpPr>
          <p:cNvPr id="236548" name="Title 8"/>
          <p:cNvSpPr>
            <a:spLocks/>
          </p:cNvSpPr>
          <p:nvPr/>
        </p:nvSpPr>
        <p:spPr bwMode="auto">
          <a:xfrm>
            <a:off x="3733800" y="4800600"/>
            <a:ext cx="510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chemeClr val="tx2"/>
                </a:solidFill>
                <a:latin typeface="Arial" charset="0"/>
              </a:defRPr>
            </a:lvl1pPr>
            <a:lvl2pPr>
              <a:defRPr sz="4000">
                <a:solidFill>
                  <a:schemeClr val="tx2"/>
                </a:solidFill>
                <a:latin typeface="Arial" charset="0"/>
              </a:defRPr>
            </a:lvl2pPr>
            <a:lvl3pPr>
              <a:defRPr sz="4000">
                <a:solidFill>
                  <a:schemeClr val="tx2"/>
                </a:solidFill>
                <a:latin typeface="Arial" charset="0"/>
              </a:defRPr>
            </a:lvl3pPr>
            <a:lvl4pPr>
              <a:defRPr sz="4000">
                <a:solidFill>
                  <a:schemeClr val="tx2"/>
                </a:solidFill>
                <a:latin typeface="Arial" charset="0"/>
              </a:defRPr>
            </a:lvl4pPr>
            <a:lvl5pPr>
              <a:defRPr sz="4000">
                <a:solidFill>
                  <a:schemeClr val="tx2"/>
                </a:solidFill>
                <a:latin typeface="Arial" charset="0"/>
              </a:defRPr>
            </a:lvl5pPr>
            <a:lvl6pPr marL="457200" fontAlgn="base">
              <a:spcBef>
                <a:spcPct val="0"/>
              </a:spcBef>
              <a:spcAft>
                <a:spcPct val="0"/>
              </a:spcAft>
              <a:defRPr sz="4000">
                <a:solidFill>
                  <a:schemeClr val="tx2"/>
                </a:solidFill>
                <a:latin typeface="Arial" charset="0"/>
              </a:defRPr>
            </a:lvl6pPr>
            <a:lvl7pPr marL="914400" fontAlgn="base">
              <a:spcBef>
                <a:spcPct val="0"/>
              </a:spcBef>
              <a:spcAft>
                <a:spcPct val="0"/>
              </a:spcAft>
              <a:defRPr sz="4000">
                <a:solidFill>
                  <a:schemeClr val="tx2"/>
                </a:solidFill>
                <a:latin typeface="Arial" charset="0"/>
              </a:defRPr>
            </a:lvl7pPr>
            <a:lvl8pPr marL="1371600" fontAlgn="base">
              <a:spcBef>
                <a:spcPct val="0"/>
              </a:spcBef>
              <a:spcAft>
                <a:spcPct val="0"/>
              </a:spcAft>
              <a:defRPr sz="4000">
                <a:solidFill>
                  <a:schemeClr val="tx2"/>
                </a:solidFill>
                <a:latin typeface="Arial" charset="0"/>
              </a:defRPr>
            </a:lvl8pPr>
            <a:lvl9pPr marL="1828800" fontAlgn="base">
              <a:spcBef>
                <a:spcPct val="0"/>
              </a:spcBef>
              <a:spcAft>
                <a:spcPct val="0"/>
              </a:spcAft>
              <a:defRPr sz="4000">
                <a:solidFill>
                  <a:schemeClr val="tx2"/>
                </a:solidFill>
                <a:latin typeface="Arial" charset="0"/>
              </a:defRPr>
            </a:lvl9pPr>
          </a:lstStyle>
          <a:p>
            <a:pPr eaLnBrk="1" hangingPunct="1"/>
            <a:r>
              <a:rPr lang="en-US" altLang="x-none" sz="2000" dirty="0">
                <a:latin typeface="55 Helvetica Roman" charset="0"/>
              </a:rPr>
              <a:t>Counselor: Mr. John F. Kennedy</a:t>
            </a:r>
          </a:p>
        </p:txBody>
      </p:sp>
      <p:sp>
        <p:nvSpPr>
          <p:cNvPr id="236550" name="Title 8"/>
          <p:cNvSpPr>
            <a:spLocks/>
          </p:cNvSpPr>
          <p:nvPr/>
        </p:nvSpPr>
        <p:spPr bwMode="auto">
          <a:xfrm>
            <a:off x="3733800" y="5524500"/>
            <a:ext cx="510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chemeClr val="tx2"/>
                </a:solidFill>
                <a:latin typeface="Arial" charset="0"/>
              </a:defRPr>
            </a:lvl1pPr>
            <a:lvl2pPr>
              <a:defRPr sz="4000">
                <a:solidFill>
                  <a:schemeClr val="tx2"/>
                </a:solidFill>
                <a:latin typeface="Arial" charset="0"/>
              </a:defRPr>
            </a:lvl2pPr>
            <a:lvl3pPr>
              <a:defRPr sz="4000">
                <a:solidFill>
                  <a:schemeClr val="tx2"/>
                </a:solidFill>
                <a:latin typeface="Arial" charset="0"/>
              </a:defRPr>
            </a:lvl3pPr>
            <a:lvl4pPr>
              <a:defRPr sz="4000">
                <a:solidFill>
                  <a:schemeClr val="tx2"/>
                </a:solidFill>
                <a:latin typeface="Arial" charset="0"/>
              </a:defRPr>
            </a:lvl4pPr>
            <a:lvl5pPr>
              <a:defRPr sz="4000">
                <a:solidFill>
                  <a:schemeClr val="tx2"/>
                </a:solidFill>
                <a:latin typeface="Arial" charset="0"/>
              </a:defRPr>
            </a:lvl5pPr>
            <a:lvl6pPr marL="457200" fontAlgn="base">
              <a:spcBef>
                <a:spcPct val="0"/>
              </a:spcBef>
              <a:spcAft>
                <a:spcPct val="0"/>
              </a:spcAft>
              <a:defRPr sz="4000">
                <a:solidFill>
                  <a:schemeClr val="tx2"/>
                </a:solidFill>
                <a:latin typeface="Arial" charset="0"/>
              </a:defRPr>
            </a:lvl6pPr>
            <a:lvl7pPr marL="914400" fontAlgn="base">
              <a:spcBef>
                <a:spcPct val="0"/>
              </a:spcBef>
              <a:spcAft>
                <a:spcPct val="0"/>
              </a:spcAft>
              <a:defRPr sz="4000">
                <a:solidFill>
                  <a:schemeClr val="tx2"/>
                </a:solidFill>
                <a:latin typeface="Arial" charset="0"/>
              </a:defRPr>
            </a:lvl7pPr>
            <a:lvl8pPr marL="1371600" fontAlgn="base">
              <a:spcBef>
                <a:spcPct val="0"/>
              </a:spcBef>
              <a:spcAft>
                <a:spcPct val="0"/>
              </a:spcAft>
              <a:defRPr sz="4000">
                <a:solidFill>
                  <a:schemeClr val="tx2"/>
                </a:solidFill>
                <a:latin typeface="Arial" charset="0"/>
              </a:defRPr>
            </a:lvl8pPr>
            <a:lvl9pPr marL="1828800" fontAlgn="base">
              <a:spcBef>
                <a:spcPct val="0"/>
              </a:spcBef>
              <a:spcAft>
                <a:spcPct val="0"/>
              </a:spcAft>
              <a:defRPr sz="4000">
                <a:solidFill>
                  <a:schemeClr val="tx2"/>
                </a:solidFill>
                <a:latin typeface="Arial" charset="0"/>
              </a:defRPr>
            </a:lvl9pPr>
          </a:lstStyle>
          <a:p>
            <a:pPr eaLnBrk="1" hangingPunct="1"/>
            <a:r>
              <a:rPr lang="en-US" altLang="x-none" sz="1800" dirty="0">
                <a:latin typeface="55 Helvetica Roman" charset="0"/>
              </a:rPr>
              <a:t>Email: </a:t>
            </a:r>
            <a:r>
              <a:rPr lang="en-US" altLang="x-none" sz="1800" dirty="0" err="1">
                <a:solidFill>
                  <a:srgbClr val="0032FF"/>
                </a:solidFill>
                <a:latin typeface="55 Helvetica Roman" charset="0"/>
              </a:rPr>
              <a:t>jfkennedy@fuse.net</a:t>
            </a:r>
            <a:r>
              <a:rPr lang="en-US" altLang="x-none" sz="1800" dirty="0">
                <a:solidFill>
                  <a:srgbClr val="0032FF"/>
                </a:solidFill>
                <a:latin typeface="55 Helvetica Roman" charset="0"/>
              </a:rPr>
              <a:t/>
            </a:r>
            <a:br>
              <a:rPr lang="en-US" altLang="x-none" sz="1800" dirty="0">
                <a:solidFill>
                  <a:srgbClr val="0032FF"/>
                </a:solidFill>
                <a:latin typeface="55 Helvetica Roman" charset="0"/>
              </a:rPr>
            </a:br>
            <a:r>
              <a:rPr lang="en-US" altLang="x-none" sz="1800" dirty="0">
                <a:latin typeface="55 Helvetica Roman" charset="0"/>
              </a:rPr>
              <a:t>Phone: 513.631.5528</a:t>
            </a:r>
            <a:endParaRPr lang="en-US" altLang="x-none" sz="2000" dirty="0">
              <a:latin typeface="55 Helvetica Roman" charset="0"/>
            </a:endParaRPr>
          </a:p>
        </p:txBody>
      </p:sp>
      <p:sp>
        <p:nvSpPr>
          <p:cNvPr id="236551" name="Title 8"/>
          <p:cNvSpPr>
            <a:spLocks/>
          </p:cNvSpPr>
          <p:nvPr/>
        </p:nvSpPr>
        <p:spPr bwMode="auto">
          <a:xfrm>
            <a:off x="3657600" y="3657600"/>
            <a:ext cx="510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chemeClr val="tx2"/>
                </a:solidFill>
                <a:latin typeface="Arial" charset="0"/>
              </a:defRPr>
            </a:lvl1pPr>
            <a:lvl2pPr>
              <a:defRPr sz="4000">
                <a:solidFill>
                  <a:schemeClr val="tx2"/>
                </a:solidFill>
                <a:latin typeface="Arial" charset="0"/>
              </a:defRPr>
            </a:lvl2pPr>
            <a:lvl3pPr>
              <a:defRPr sz="4000">
                <a:solidFill>
                  <a:schemeClr val="tx2"/>
                </a:solidFill>
                <a:latin typeface="Arial" charset="0"/>
              </a:defRPr>
            </a:lvl3pPr>
            <a:lvl4pPr>
              <a:defRPr sz="4000">
                <a:solidFill>
                  <a:schemeClr val="tx2"/>
                </a:solidFill>
                <a:latin typeface="Arial" charset="0"/>
              </a:defRPr>
            </a:lvl4pPr>
            <a:lvl5pPr>
              <a:defRPr sz="4000">
                <a:solidFill>
                  <a:schemeClr val="tx2"/>
                </a:solidFill>
                <a:latin typeface="Arial" charset="0"/>
              </a:defRPr>
            </a:lvl5pPr>
            <a:lvl6pPr marL="457200" fontAlgn="base">
              <a:spcBef>
                <a:spcPct val="0"/>
              </a:spcBef>
              <a:spcAft>
                <a:spcPct val="0"/>
              </a:spcAft>
              <a:defRPr sz="4000">
                <a:solidFill>
                  <a:schemeClr val="tx2"/>
                </a:solidFill>
                <a:latin typeface="Arial" charset="0"/>
              </a:defRPr>
            </a:lvl6pPr>
            <a:lvl7pPr marL="914400" fontAlgn="base">
              <a:spcBef>
                <a:spcPct val="0"/>
              </a:spcBef>
              <a:spcAft>
                <a:spcPct val="0"/>
              </a:spcAft>
              <a:defRPr sz="4000">
                <a:solidFill>
                  <a:schemeClr val="tx2"/>
                </a:solidFill>
                <a:latin typeface="Arial" charset="0"/>
              </a:defRPr>
            </a:lvl7pPr>
            <a:lvl8pPr marL="1371600" fontAlgn="base">
              <a:spcBef>
                <a:spcPct val="0"/>
              </a:spcBef>
              <a:spcAft>
                <a:spcPct val="0"/>
              </a:spcAft>
              <a:defRPr sz="4000">
                <a:solidFill>
                  <a:schemeClr val="tx2"/>
                </a:solidFill>
                <a:latin typeface="Arial" charset="0"/>
              </a:defRPr>
            </a:lvl8pPr>
            <a:lvl9pPr marL="1828800" fontAlgn="base">
              <a:spcBef>
                <a:spcPct val="0"/>
              </a:spcBef>
              <a:spcAft>
                <a:spcPct val="0"/>
              </a:spcAft>
              <a:defRPr sz="4000">
                <a:solidFill>
                  <a:schemeClr val="tx2"/>
                </a:solidFill>
                <a:latin typeface="Arial" charset="0"/>
              </a:defRPr>
            </a:lvl9pPr>
          </a:lstStyle>
          <a:p>
            <a:pPr eaLnBrk="1" hangingPunct="1"/>
            <a:r>
              <a:rPr lang="en-US" altLang="x-none" sz="2800" b="1">
                <a:latin typeface="55 Helvetica Roman" charset="0"/>
              </a:rPr>
              <a:t>Birds of Ohio</a:t>
            </a:r>
            <a:endParaRPr lang="en-US" altLang="x-none" sz="2000">
              <a:latin typeface="55 Helvetica Roman" charset="0"/>
            </a:endParaRPr>
          </a:p>
        </p:txBody>
      </p:sp>
      <p:pic>
        <p:nvPicPr>
          <p:cNvPr id="236552" name="Picture 1032" descr="bird_study_l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752600"/>
            <a:ext cx="2325688" cy="2325688"/>
          </a:xfrm>
          <a:prstGeom prst="rect">
            <a:avLst/>
          </a:prstGeom>
          <a:noFill/>
          <a:extLst>
            <a:ext uri="{909E8E84-426E-40DD-AFC4-6F175D3DCCD1}">
              <a14:hiddenFill xmlns:a14="http://schemas.microsoft.com/office/drawing/2010/main">
                <a:solidFill>
                  <a:srgbClr val="FFFFFF"/>
                </a:solidFill>
              </a14:hiddenFill>
            </a:ext>
          </a:extLst>
        </p:spPr>
      </p:pic>
      <p:sp>
        <p:nvSpPr>
          <p:cNvPr id="236553" name="Text Box 1033"/>
          <p:cNvSpPr txBox="1">
            <a:spLocks noChangeArrowheads="1"/>
          </p:cNvSpPr>
          <p:nvPr/>
        </p:nvSpPr>
        <p:spPr bwMode="auto">
          <a:xfrm>
            <a:off x="3733800" y="457200"/>
            <a:ext cx="487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400">
                <a:latin typeface="55 Helvetica Roman" charset="0"/>
              </a:rPr>
              <a:t>This basis for this Bird Study MB slide show was originally created by the Plainsboro Preserve of NJ Audubon.</a:t>
            </a:r>
          </a:p>
        </p:txBody>
      </p:sp>
      <p:sp>
        <p:nvSpPr>
          <p:cNvPr id="8" name="Title 8"/>
          <p:cNvSpPr>
            <a:spLocks/>
          </p:cNvSpPr>
          <p:nvPr/>
        </p:nvSpPr>
        <p:spPr bwMode="auto">
          <a:xfrm>
            <a:off x="3733800" y="4217194"/>
            <a:ext cx="510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chemeClr val="tx2"/>
                </a:solidFill>
                <a:latin typeface="Arial" charset="0"/>
              </a:defRPr>
            </a:lvl1pPr>
            <a:lvl2pPr>
              <a:defRPr sz="4000">
                <a:solidFill>
                  <a:schemeClr val="tx2"/>
                </a:solidFill>
                <a:latin typeface="Arial" charset="0"/>
              </a:defRPr>
            </a:lvl2pPr>
            <a:lvl3pPr>
              <a:defRPr sz="4000">
                <a:solidFill>
                  <a:schemeClr val="tx2"/>
                </a:solidFill>
                <a:latin typeface="Arial" charset="0"/>
              </a:defRPr>
            </a:lvl3pPr>
            <a:lvl4pPr>
              <a:defRPr sz="4000">
                <a:solidFill>
                  <a:schemeClr val="tx2"/>
                </a:solidFill>
                <a:latin typeface="Arial" charset="0"/>
              </a:defRPr>
            </a:lvl4pPr>
            <a:lvl5pPr>
              <a:defRPr sz="4000">
                <a:solidFill>
                  <a:schemeClr val="tx2"/>
                </a:solidFill>
                <a:latin typeface="Arial" charset="0"/>
              </a:defRPr>
            </a:lvl5pPr>
            <a:lvl6pPr marL="457200" fontAlgn="base">
              <a:spcBef>
                <a:spcPct val="0"/>
              </a:spcBef>
              <a:spcAft>
                <a:spcPct val="0"/>
              </a:spcAft>
              <a:defRPr sz="4000">
                <a:solidFill>
                  <a:schemeClr val="tx2"/>
                </a:solidFill>
                <a:latin typeface="Arial" charset="0"/>
              </a:defRPr>
            </a:lvl6pPr>
            <a:lvl7pPr marL="914400" fontAlgn="base">
              <a:spcBef>
                <a:spcPct val="0"/>
              </a:spcBef>
              <a:spcAft>
                <a:spcPct val="0"/>
              </a:spcAft>
              <a:defRPr sz="4000">
                <a:solidFill>
                  <a:schemeClr val="tx2"/>
                </a:solidFill>
                <a:latin typeface="Arial" charset="0"/>
              </a:defRPr>
            </a:lvl7pPr>
            <a:lvl8pPr marL="1371600" fontAlgn="base">
              <a:spcBef>
                <a:spcPct val="0"/>
              </a:spcBef>
              <a:spcAft>
                <a:spcPct val="0"/>
              </a:spcAft>
              <a:defRPr sz="4000">
                <a:solidFill>
                  <a:schemeClr val="tx2"/>
                </a:solidFill>
                <a:latin typeface="Arial" charset="0"/>
              </a:defRPr>
            </a:lvl8pPr>
            <a:lvl9pPr marL="1828800" fontAlgn="base">
              <a:spcBef>
                <a:spcPct val="0"/>
              </a:spcBef>
              <a:spcAft>
                <a:spcPct val="0"/>
              </a:spcAft>
              <a:defRPr sz="4000">
                <a:solidFill>
                  <a:schemeClr val="tx2"/>
                </a:solidFill>
                <a:latin typeface="Arial" charset="0"/>
              </a:defRPr>
            </a:lvl9pPr>
          </a:lstStyle>
          <a:p>
            <a:pPr eaLnBrk="1" hangingPunct="1"/>
            <a:r>
              <a:rPr lang="en-US" altLang="x-none" sz="2000" dirty="0" smtClean="0">
                <a:latin typeface="55 Helvetica Roman" charset="0"/>
              </a:rPr>
              <a:t>Part 1</a:t>
            </a:r>
            <a:endParaRPr lang="en-US" altLang="x-none" sz="2000" dirty="0">
              <a:latin typeface="55 Helvetica Roman"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x-none">
                <a:latin typeface="Bookman Old Style" charset="0"/>
              </a:rPr>
              <a:t>Canada Goose </a:t>
            </a:r>
            <a:r>
              <a:rPr lang="en-US" altLang="x-none" sz="2000">
                <a:latin typeface="Bookman Old Style" charset="0"/>
              </a:rPr>
              <a:t>(</a:t>
            </a:r>
            <a:r>
              <a:rPr lang="en-US" altLang="x-none" sz="2000" i="1">
                <a:latin typeface="Bookman Old Style" charset="0"/>
              </a:rPr>
              <a:t>Branta canadensis</a:t>
            </a:r>
            <a:r>
              <a:rPr lang="en-US" altLang="x-none" sz="2000">
                <a:latin typeface="Bookman Old Style" charset="0"/>
              </a:rPr>
              <a:t>)</a:t>
            </a:r>
          </a:p>
        </p:txBody>
      </p:sp>
      <p:pic>
        <p:nvPicPr>
          <p:cNvPr id="44036"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505200" y="1676400"/>
            <a:ext cx="5102225" cy="3602038"/>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44038" name="Text Box 6"/>
          <p:cNvSpPr txBox="1">
            <a:spLocks noChangeArrowheads="1"/>
          </p:cNvSpPr>
          <p:nvPr/>
        </p:nvSpPr>
        <p:spPr bwMode="auto">
          <a:xfrm>
            <a:off x="381000" y="1676400"/>
            <a:ext cx="2743200"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a:t>Head and neck black, with broad white cheek patch.</a:t>
            </a:r>
          </a:p>
          <a:p>
            <a:pPr>
              <a:spcBef>
                <a:spcPct val="50000"/>
              </a:spcBef>
              <a:buFontTx/>
              <a:buChar char="•"/>
            </a:pPr>
            <a:r>
              <a:rPr lang="en-US" altLang="x-none"/>
              <a:t>Body gray-brown; feathers under tail white.</a:t>
            </a:r>
          </a:p>
          <a:p>
            <a:pPr>
              <a:spcBef>
                <a:spcPct val="50000"/>
              </a:spcBef>
            </a:pPr>
            <a:r>
              <a:rPr lang="en-US" altLang="x-none"/>
              <a:t>Both sexes similar.</a:t>
            </a:r>
          </a:p>
        </p:txBody>
      </p:sp>
      <p:sp>
        <p:nvSpPr>
          <p:cNvPr id="44039" name="Text Box 7"/>
          <p:cNvSpPr txBox="1">
            <a:spLocks noChangeArrowheads="1"/>
          </p:cNvSpPr>
          <p:nvPr/>
        </p:nvSpPr>
        <p:spPr bwMode="auto">
          <a:xfrm>
            <a:off x="304800" y="4495800"/>
            <a:ext cx="3276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Habitat: Ponds, rivers, fresh- and salt-water marshes, and grain fields.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x-none">
                <a:latin typeface="Bookman Old Style" charset="0"/>
              </a:rPr>
              <a:t>Mute Swan </a:t>
            </a:r>
            <a:r>
              <a:rPr lang="en-US" altLang="x-none" sz="2000">
                <a:latin typeface="Bookman Old Style" charset="0"/>
              </a:rPr>
              <a:t>(</a:t>
            </a:r>
            <a:r>
              <a:rPr lang="en-US" altLang="x-none" sz="2000" i="1">
                <a:latin typeface="Bookman Old Style" charset="0"/>
              </a:rPr>
              <a:t>Cygnus olor</a:t>
            </a:r>
            <a:r>
              <a:rPr lang="en-US" altLang="x-none" sz="2000">
                <a:latin typeface="Bookman Old Style" charset="0"/>
              </a:rPr>
              <a:t>)</a:t>
            </a:r>
            <a:endParaRPr lang="en-US" altLang="x-none" sz="2000">
              <a:solidFill>
                <a:srgbClr val="FF0000"/>
              </a:solidFill>
              <a:latin typeface="Bookman Old Style" charset="0"/>
            </a:endParaRPr>
          </a:p>
        </p:txBody>
      </p:sp>
      <p:pic>
        <p:nvPicPr>
          <p:cNvPr id="46084"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838200" y="1600200"/>
            <a:ext cx="5030788" cy="41148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46086" name="Text Box 6"/>
          <p:cNvSpPr txBox="1">
            <a:spLocks noChangeArrowheads="1"/>
          </p:cNvSpPr>
          <p:nvPr/>
        </p:nvSpPr>
        <p:spPr bwMode="auto">
          <a:xfrm>
            <a:off x="6096000" y="1676400"/>
            <a:ext cx="26670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a:t>Huge.</a:t>
            </a:r>
          </a:p>
          <a:p>
            <a:pPr>
              <a:spcBef>
                <a:spcPct val="50000"/>
              </a:spcBef>
              <a:buFontTx/>
              <a:buChar char="•"/>
            </a:pPr>
            <a:r>
              <a:rPr lang="en-US" altLang="x-none"/>
              <a:t>Neck held in graceful curve.</a:t>
            </a:r>
          </a:p>
          <a:p>
            <a:pPr>
              <a:spcBef>
                <a:spcPct val="50000"/>
              </a:spcBef>
              <a:buFontTx/>
              <a:buChar char="•"/>
            </a:pPr>
            <a:r>
              <a:rPr lang="en-US" altLang="x-none"/>
              <a:t>White.</a:t>
            </a:r>
          </a:p>
          <a:p>
            <a:pPr>
              <a:spcBef>
                <a:spcPct val="50000"/>
              </a:spcBef>
              <a:buFontTx/>
              <a:buChar char="•"/>
            </a:pPr>
            <a:r>
              <a:rPr lang="en-US" altLang="x-none"/>
              <a:t>Orange bill with black knob.</a:t>
            </a:r>
          </a:p>
          <a:p>
            <a:pPr>
              <a:spcBef>
                <a:spcPct val="50000"/>
              </a:spcBef>
              <a:buFontTx/>
              <a:buChar char="•"/>
            </a:pPr>
            <a:r>
              <a:rPr lang="en-US" altLang="x-none"/>
              <a:t>Evil…?</a:t>
            </a:r>
          </a:p>
        </p:txBody>
      </p:sp>
      <p:sp>
        <p:nvSpPr>
          <p:cNvPr id="46087" name="Text Box 7"/>
          <p:cNvSpPr txBox="1">
            <a:spLocks noChangeArrowheads="1"/>
          </p:cNvSpPr>
          <p:nvPr/>
        </p:nvSpPr>
        <p:spPr bwMode="auto">
          <a:xfrm>
            <a:off x="6019800" y="4724400"/>
            <a:ext cx="2895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Habitat: Ponds and lakes, usually close to where humans live.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x-none">
                <a:solidFill>
                  <a:srgbClr val="262626"/>
                </a:solidFill>
                <a:latin typeface="Bookman Old Style" charset="0"/>
              </a:rPr>
              <a:t>Indigo Bunting</a:t>
            </a:r>
            <a:r>
              <a:rPr lang="en-US" altLang="x-none">
                <a:latin typeface="Bookman Old Style" charset="0"/>
              </a:rPr>
              <a:t> </a:t>
            </a:r>
            <a:r>
              <a:rPr lang="en-US" altLang="x-none" sz="2000">
                <a:latin typeface="Bookman Old Style" charset="0"/>
              </a:rPr>
              <a:t>(</a:t>
            </a:r>
            <a:r>
              <a:rPr lang="en-US" altLang="x-none" sz="2000" i="1">
                <a:latin typeface="Bookman Old Style" charset="0"/>
              </a:rPr>
              <a:t>Passerina Cyanea</a:t>
            </a:r>
            <a:r>
              <a:rPr lang="en-US" altLang="x-none" sz="2000">
                <a:latin typeface="Bookman Old Style" charset="0"/>
              </a:rPr>
              <a:t>)</a:t>
            </a:r>
          </a:p>
        </p:txBody>
      </p:sp>
      <p:sp>
        <p:nvSpPr>
          <p:cNvPr id="48134" name="Text Box 6"/>
          <p:cNvSpPr txBox="1">
            <a:spLocks noChangeArrowheads="1"/>
          </p:cNvSpPr>
          <p:nvPr/>
        </p:nvSpPr>
        <p:spPr bwMode="auto">
          <a:xfrm>
            <a:off x="288925" y="2093913"/>
            <a:ext cx="2682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latin typeface="Arial" charset="0"/>
            </a:endParaRPr>
          </a:p>
        </p:txBody>
      </p:sp>
      <p:sp>
        <p:nvSpPr>
          <p:cNvPr id="48135" name="Text Box 7"/>
          <p:cNvSpPr txBox="1">
            <a:spLocks noChangeArrowheads="1"/>
          </p:cNvSpPr>
          <p:nvPr/>
        </p:nvSpPr>
        <p:spPr bwMode="auto">
          <a:xfrm>
            <a:off x="228600" y="1295400"/>
            <a:ext cx="4343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ts val="700"/>
              </a:spcAft>
            </a:pPr>
            <a:r>
              <a:rPr lang="en-US" altLang="x-none" sz="1600"/>
              <a:t>The indigo bunting is a small bird. The male is a vibrant blue in the summer and a brown color during the winter months, while the female is brown year-round. </a:t>
            </a:r>
          </a:p>
          <a:p>
            <a:pPr eaLnBrk="1" hangingPunct="1">
              <a:spcAft>
                <a:spcPts val="700"/>
              </a:spcAft>
            </a:pPr>
            <a:r>
              <a:rPr lang="en-US" altLang="x-none" sz="1600"/>
              <a:t>The diet of the indigo bunting consists primarily of insects during the summer months and seeds during the winter months.</a:t>
            </a:r>
          </a:p>
        </p:txBody>
      </p:sp>
      <p:sp>
        <p:nvSpPr>
          <p:cNvPr id="48138" name="Text Box 10"/>
          <p:cNvSpPr txBox="1">
            <a:spLocks noChangeArrowheads="1"/>
          </p:cNvSpPr>
          <p:nvPr/>
        </p:nvSpPr>
        <p:spPr bwMode="auto">
          <a:xfrm>
            <a:off x="3962400" y="4876800"/>
            <a:ext cx="48768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600"/>
              <a:t>Habitat: Brushy pastures, bushy wood edges. For nesting favors roadsides, old fields growing up to bushes, edges of woodlands, and other edge habitats such as along rights-of-way for powerlines or railroads.</a:t>
            </a:r>
          </a:p>
        </p:txBody>
      </p:sp>
      <p:pic>
        <p:nvPicPr>
          <p:cNvPr id="48145" name="Picture 17" descr="Indigo_Bunting_c22-37-204_l_1"/>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724400" y="1371600"/>
            <a:ext cx="3754438" cy="3006725"/>
          </a:xfrm>
        </p:spPr>
      </p:pic>
      <p:pic>
        <p:nvPicPr>
          <p:cNvPr id="48147" name="Picture 19" descr="Indigo_Bunting_s52-12-129_l_1"/>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609600" y="3505200"/>
            <a:ext cx="3048000" cy="2441575"/>
          </a:xfrm>
        </p:spPr>
      </p:pic>
      <p:sp>
        <p:nvSpPr>
          <p:cNvPr id="48148" name="Text Box 20"/>
          <p:cNvSpPr txBox="1">
            <a:spLocks noChangeArrowheads="1"/>
          </p:cNvSpPr>
          <p:nvPr/>
        </p:nvSpPr>
        <p:spPr bwMode="auto">
          <a:xfrm>
            <a:off x="4724400" y="4495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Male</a:t>
            </a:r>
          </a:p>
        </p:txBody>
      </p:sp>
      <p:sp>
        <p:nvSpPr>
          <p:cNvPr id="48149" name="Text Box 21"/>
          <p:cNvSpPr txBox="1">
            <a:spLocks noChangeArrowheads="1"/>
          </p:cNvSpPr>
          <p:nvPr/>
        </p:nvSpPr>
        <p:spPr bwMode="auto">
          <a:xfrm>
            <a:off x="2743200" y="6019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Female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x-none">
                <a:latin typeface="Bookman Old Style" charset="0"/>
              </a:rPr>
              <a:t>Great Blue Heron </a:t>
            </a:r>
            <a:r>
              <a:rPr lang="en-US" altLang="x-none" sz="2000">
                <a:latin typeface="Bookman Old Style" charset="0"/>
              </a:rPr>
              <a:t>(</a:t>
            </a:r>
            <a:r>
              <a:rPr lang="en-US" altLang="x-none" sz="2000" i="1">
                <a:latin typeface="Bookman Old Style" charset="0"/>
              </a:rPr>
              <a:t>Ardea herodias</a:t>
            </a:r>
            <a:r>
              <a:rPr lang="en-US" altLang="x-none" sz="2000">
                <a:latin typeface="Bookman Old Style" charset="0"/>
              </a:rPr>
              <a:t>)</a:t>
            </a:r>
          </a:p>
        </p:txBody>
      </p:sp>
      <p:pic>
        <p:nvPicPr>
          <p:cNvPr id="51207" name="Picture 7"/>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762000" y="1524000"/>
            <a:ext cx="2617788" cy="4114800"/>
          </a:xfrm>
          <a:noFill/>
          <a:ln>
            <a:solidFill>
              <a:schemeClr val="tx1"/>
            </a:solidFill>
            <a:miter lim="800000"/>
            <a:headEnd/>
            <a:tailEnd/>
          </a:ln>
        </p:spPr>
      </p:pic>
      <p:sp>
        <p:nvSpPr>
          <p:cNvPr id="51206" name="Text Box 6"/>
          <p:cNvSpPr txBox="1">
            <a:spLocks noChangeArrowheads="1"/>
          </p:cNvSpPr>
          <p:nvPr/>
        </p:nvSpPr>
        <p:spPr bwMode="auto">
          <a:xfrm>
            <a:off x="5562600" y="1981200"/>
            <a:ext cx="29718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a:t>Very large.</a:t>
            </a:r>
          </a:p>
          <a:p>
            <a:pPr>
              <a:spcBef>
                <a:spcPct val="50000"/>
              </a:spcBef>
              <a:buFontTx/>
              <a:buChar char="•"/>
            </a:pPr>
            <a:r>
              <a:rPr lang="en-US" altLang="x-none"/>
              <a:t>Long neck with an S-shaped curve.</a:t>
            </a:r>
          </a:p>
          <a:p>
            <a:pPr>
              <a:spcBef>
                <a:spcPct val="50000"/>
              </a:spcBef>
              <a:buFontTx/>
              <a:buChar char="•"/>
            </a:pPr>
            <a:r>
              <a:rPr lang="en-US" altLang="x-none"/>
              <a:t>Adults mostly gray; white head with two black crown stripes.</a:t>
            </a:r>
          </a:p>
          <a:p>
            <a:pPr>
              <a:spcBef>
                <a:spcPct val="50000"/>
              </a:spcBef>
              <a:buFontTx/>
              <a:buChar char="•"/>
            </a:pPr>
            <a:r>
              <a:rPr lang="en-US" altLang="x-none"/>
              <a:t>Bill yellow.</a:t>
            </a:r>
          </a:p>
        </p:txBody>
      </p:sp>
      <p:pic>
        <p:nvPicPr>
          <p:cNvPr id="51208" name="Picture 8"/>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3276600" y="2438400"/>
            <a:ext cx="1905000" cy="32766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51210" name="Text Box 10"/>
          <p:cNvSpPr txBox="1">
            <a:spLocks noChangeArrowheads="1"/>
          </p:cNvSpPr>
          <p:nvPr/>
        </p:nvSpPr>
        <p:spPr bwMode="auto">
          <a:xfrm>
            <a:off x="5638800" y="48768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Habitat: Marshes, lakes, rivers, and shores.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33400"/>
            <a:ext cx="7772400" cy="574675"/>
          </a:xfrm>
        </p:spPr>
        <p:txBody>
          <a:bodyPr/>
          <a:lstStyle/>
          <a:p>
            <a:r>
              <a:rPr lang="en-US" altLang="x-none" sz="3000">
                <a:solidFill>
                  <a:schemeClr val="tx1"/>
                </a:solidFill>
                <a:latin typeface="Bookman Old Style" charset="0"/>
              </a:rPr>
              <a:t>Pileated Woodpecker </a:t>
            </a:r>
            <a:r>
              <a:rPr lang="en-US" altLang="x-none" sz="1600">
                <a:latin typeface="Bookman Old Style" charset="0"/>
              </a:rPr>
              <a:t>(</a:t>
            </a:r>
            <a:r>
              <a:rPr lang="en-US" altLang="x-none" sz="1600" i="1">
                <a:solidFill>
                  <a:schemeClr val="tx1"/>
                </a:solidFill>
                <a:latin typeface="Bookman Old Style" charset="0"/>
              </a:rPr>
              <a:t>Dryocopus pileatus</a:t>
            </a:r>
            <a:r>
              <a:rPr lang="en-US" altLang="x-none" sz="1600">
                <a:latin typeface="Bookman Old Style" charset="0"/>
              </a:rPr>
              <a:t>)</a:t>
            </a:r>
            <a:r>
              <a:rPr lang="en-US" altLang="x-none" sz="3600"/>
              <a:t> </a:t>
            </a:r>
          </a:p>
        </p:txBody>
      </p:sp>
      <p:sp>
        <p:nvSpPr>
          <p:cNvPr id="54284" name="Text Box 12"/>
          <p:cNvSpPr txBox="1">
            <a:spLocks noChangeArrowheads="1"/>
          </p:cNvSpPr>
          <p:nvPr/>
        </p:nvSpPr>
        <p:spPr bwMode="auto">
          <a:xfrm>
            <a:off x="152400" y="1295400"/>
            <a:ext cx="24384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ts val="2000"/>
              </a:spcAft>
            </a:pPr>
            <a:r>
              <a:rPr lang="en-US" altLang="x-none" sz="1400"/>
              <a:t>The Pileated Woodpecker is one of the biggest, most striking forest birds of North America. Adults are </a:t>
            </a:r>
            <a:r>
              <a:rPr lang="en-US" altLang="x-none" sz="1400">
                <a:solidFill>
                  <a:srgbClr val="252525"/>
                </a:solidFill>
              </a:rPr>
              <a:t>16 to 19</a:t>
            </a:r>
            <a:r>
              <a:rPr lang="en-US" altLang="en-US" sz="1400">
                <a:solidFill>
                  <a:srgbClr val="252525"/>
                </a:solidFill>
                <a:ea typeface="ヒラギノ角ゴ Pro W3" charset="-128"/>
              </a:rPr>
              <a:t>”</a:t>
            </a:r>
            <a:r>
              <a:rPr lang="en-US" altLang="x-none" sz="1400">
                <a:solidFill>
                  <a:srgbClr val="252525"/>
                </a:solidFill>
              </a:rPr>
              <a:t> long, wing spans of 26 to 30</a:t>
            </a:r>
            <a:r>
              <a:rPr lang="en-US" altLang="en-US" sz="1400">
                <a:solidFill>
                  <a:srgbClr val="252525"/>
                </a:solidFill>
                <a:ea typeface="ヒラギノ角ゴ Pro W3" charset="-128"/>
              </a:rPr>
              <a:t>”</a:t>
            </a:r>
            <a:r>
              <a:rPr lang="en-US" altLang="x-none" sz="1400"/>
              <a:t>, black with bold white stripes down the neck and a flaming-red crest. </a:t>
            </a:r>
          </a:p>
        </p:txBody>
      </p:sp>
      <p:pic>
        <p:nvPicPr>
          <p:cNvPr id="54288" name="Picture 16" descr="Pileated_Woodpecker_s72-9-011_l_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2590800" y="1371600"/>
            <a:ext cx="2819400" cy="2133600"/>
          </a:xfrm>
        </p:spPr>
      </p:pic>
      <p:pic>
        <p:nvPicPr>
          <p:cNvPr id="54290" name="Picture 18" descr="pileated-woodpecker-male_1421_web1"/>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5638800" y="1371600"/>
            <a:ext cx="3275013" cy="4038600"/>
          </a:xfrm>
        </p:spPr>
      </p:pic>
      <p:sp>
        <p:nvSpPr>
          <p:cNvPr id="54291" name="Text Box 19"/>
          <p:cNvSpPr txBox="1">
            <a:spLocks noChangeArrowheads="1"/>
          </p:cNvSpPr>
          <p:nvPr/>
        </p:nvSpPr>
        <p:spPr bwMode="auto">
          <a:xfrm>
            <a:off x="152400" y="3581400"/>
            <a:ext cx="53340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ts val="2000"/>
              </a:spcAft>
            </a:pPr>
            <a:r>
              <a:rPr lang="en-US" altLang="x-none" sz="1400"/>
              <a:t>Look (and listen) for Pileated Woodpeckers whacking at dead trees and fallen logs in search of their main prey, carpenter ants, leaving unique rectangular holes in the wood. The nest holes these birds make offer crucial shelter to many species including swifts, owls, ducks, bats, and pine martens.</a:t>
            </a:r>
          </a:p>
        </p:txBody>
      </p:sp>
      <p:sp>
        <p:nvSpPr>
          <p:cNvPr id="54292" name="Text Box 20"/>
          <p:cNvSpPr txBox="1">
            <a:spLocks noChangeArrowheads="1"/>
          </p:cNvSpPr>
          <p:nvPr/>
        </p:nvSpPr>
        <p:spPr bwMode="auto">
          <a:xfrm>
            <a:off x="152400" y="5105400"/>
            <a:ext cx="53340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ts val="2000"/>
              </a:spcAft>
            </a:pPr>
            <a:r>
              <a:rPr lang="en-US" altLang="x-none" sz="1400"/>
              <a:t>Habitat: Conifer, mixed, and hardwood forests; woodlots. Favors mature deciduous or mixed deciduous-coniferous forest, also coniferous forest.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x-none">
                <a:latin typeface="Bookman Old Style" charset="0"/>
              </a:rPr>
              <a:t>Turkey Vulture </a:t>
            </a:r>
            <a:r>
              <a:rPr lang="en-US" altLang="x-none" sz="2000">
                <a:latin typeface="Bookman Old Style" charset="0"/>
              </a:rPr>
              <a:t>(</a:t>
            </a:r>
            <a:r>
              <a:rPr lang="en-US" altLang="x-none" sz="2000" i="1">
                <a:latin typeface="Bookman Old Style" charset="0"/>
              </a:rPr>
              <a:t>Cathartes aura</a:t>
            </a:r>
            <a:r>
              <a:rPr lang="en-US" altLang="x-none" sz="2000">
                <a:latin typeface="Bookman Old Style" charset="0"/>
              </a:rPr>
              <a:t>)</a:t>
            </a:r>
          </a:p>
        </p:txBody>
      </p:sp>
      <p:pic>
        <p:nvPicPr>
          <p:cNvPr id="57351" name="Picture 7"/>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2895600" y="1690688"/>
            <a:ext cx="3754438" cy="244475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57353" name="Text Box 9"/>
          <p:cNvSpPr txBox="1">
            <a:spLocks noChangeArrowheads="1"/>
          </p:cNvSpPr>
          <p:nvPr/>
        </p:nvSpPr>
        <p:spPr bwMode="auto">
          <a:xfrm>
            <a:off x="6858000" y="22098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x-none" altLang="x-none">
              <a:latin typeface="Arial" charset="0"/>
            </a:endParaRPr>
          </a:p>
        </p:txBody>
      </p:sp>
      <p:sp>
        <p:nvSpPr>
          <p:cNvPr id="57354" name="Text Box 10"/>
          <p:cNvSpPr txBox="1">
            <a:spLocks noChangeArrowheads="1"/>
          </p:cNvSpPr>
          <p:nvPr/>
        </p:nvSpPr>
        <p:spPr bwMode="auto">
          <a:xfrm>
            <a:off x="6765925" y="1422400"/>
            <a:ext cx="21494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ltLang="x-none"/>
              <a:t>Dark with long, narrow wings.</a:t>
            </a:r>
          </a:p>
          <a:p>
            <a:endParaRPr lang="en-US" altLang="x-none"/>
          </a:p>
          <a:p>
            <a:pPr>
              <a:buFontTx/>
              <a:buChar char="•"/>
            </a:pPr>
            <a:r>
              <a:rPr lang="en-US" altLang="x-none"/>
              <a:t>Underside of flight feathers silvery.</a:t>
            </a:r>
          </a:p>
          <a:p>
            <a:pPr>
              <a:buFontTx/>
              <a:buChar char="•"/>
            </a:pPr>
            <a:endParaRPr lang="en-US" altLang="x-none"/>
          </a:p>
          <a:p>
            <a:pPr>
              <a:buFontTx/>
              <a:buChar char="•"/>
            </a:pPr>
            <a:r>
              <a:rPr lang="en-US" altLang="x-none"/>
              <a:t>Small head is red, with small white beak.</a:t>
            </a:r>
          </a:p>
        </p:txBody>
      </p:sp>
      <p:sp>
        <p:nvSpPr>
          <p:cNvPr id="57355" name="Text Box 11"/>
          <p:cNvSpPr txBox="1">
            <a:spLocks noChangeArrowheads="1"/>
          </p:cNvSpPr>
          <p:nvPr/>
        </p:nvSpPr>
        <p:spPr bwMode="auto">
          <a:xfrm>
            <a:off x="3657600" y="4419600"/>
            <a:ext cx="5029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Turkey Vultures hold their wings above their bodies when they soar. This creates a shallow V shape. You can see this ‘dihedral’ from very long distances.</a:t>
            </a:r>
          </a:p>
        </p:txBody>
      </p:sp>
      <p:sp>
        <p:nvSpPr>
          <p:cNvPr id="57356" name="Text Box 12"/>
          <p:cNvSpPr txBox="1">
            <a:spLocks noChangeArrowheads="1"/>
          </p:cNvSpPr>
          <p:nvPr/>
        </p:nvSpPr>
        <p:spPr bwMode="auto">
          <a:xfrm>
            <a:off x="3581400" y="5881688"/>
            <a:ext cx="541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Habitat: Open country, farmland, and forests.</a:t>
            </a:r>
          </a:p>
        </p:txBody>
      </p:sp>
      <p:sp>
        <p:nvSpPr>
          <p:cNvPr id="57357" name="Text Box 13"/>
          <p:cNvSpPr txBox="1">
            <a:spLocks noChangeArrowheads="1"/>
          </p:cNvSpPr>
          <p:nvPr/>
        </p:nvSpPr>
        <p:spPr bwMode="auto">
          <a:xfrm>
            <a:off x="5486400" y="16906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Dihedral</a:t>
            </a:r>
          </a:p>
        </p:txBody>
      </p:sp>
      <p:pic>
        <p:nvPicPr>
          <p:cNvPr id="57358" name="Picture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1538288"/>
            <a:ext cx="2914650"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026"/>
          <p:cNvSpPr>
            <a:spLocks noGrp="1" noChangeArrowheads="1"/>
          </p:cNvSpPr>
          <p:nvPr>
            <p:ph type="title"/>
          </p:nvPr>
        </p:nvSpPr>
        <p:spPr/>
        <p:txBody>
          <a:bodyPr/>
          <a:lstStyle/>
          <a:p>
            <a:r>
              <a:rPr lang="en-US" altLang="x-none">
                <a:latin typeface="Bookman Old Style" charset="0"/>
              </a:rPr>
              <a:t>Review</a:t>
            </a:r>
          </a:p>
        </p:txBody>
      </p:sp>
      <p:pic>
        <p:nvPicPr>
          <p:cNvPr id="206854" name="Picture 1030"/>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419600" y="2590800"/>
            <a:ext cx="4114800" cy="30861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206858" name="Picture 1034" descr="male-indigo-bunting"/>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381000" y="1524000"/>
            <a:ext cx="3754438" cy="2493963"/>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381000"/>
            <a:ext cx="5486400" cy="682625"/>
          </a:xfrm>
        </p:spPr>
        <p:txBody>
          <a:bodyPr/>
          <a:lstStyle/>
          <a:p>
            <a:r>
              <a:rPr lang="en-US" altLang="x-none">
                <a:latin typeface="Bookman Old Style" charset="0"/>
              </a:rPr>
              <a:t>Please take out your</a:t>
            </a:r>
          </a:p>
        </p:txBody>
      </p:sp>
      <p:pic>
        <p:nvPicPr>
          <p:cNvPr id="27653" name="Picture 5" descr="STleica_0821A"/>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4343400" y="1752600"/>
            <a:ext cx="4000500" cy="27813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7660" name="Picture 12" descr="photo_os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3733800"/>
            <a:ext cx="3790950" cy="1933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661" name="Text Box 13"/>
          <p:cNvSpPr txBox="1">
            <a:spLocks noChangeArrowheads="1"/>
          </p:cNvSpPr>
          <p:nvPr/>
        </p:nvSpPr>
        <p:spPr bwMode="auto">
          <a:xfrm>
            <a:off x="228600" y="1676400"/>
            <a:ext cx="4054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Binoculars are the most important and most commonly used tool for observing birds. </a:t>
            </a:r>
          </a:p>
        </p:txBody>
      </p:sp>
      <p:sp>
        <p:nvSpPr>
          <p:cNvPr id="27662" name="Rectangle 14"/>
          <p:cNvSpPr>
            <a:spLocks noChangeArrowheads="1"/>
          </p:cNvSpPr>
          <p:nvPr/>
        </p:nvSpPr>
        <p:spPr bwMode="auto">
          <a:xfrm>
            <a:off x="244475" y="2782888"/>
            <a:ext cx="3667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Most birders use 7X35, 8X40, or 10X50 binoculars. </a:t>
            </a:r>
          </a:p>
        </p:txBody>
      </p:sp>
      <p:sp>
        <p:nvSpPr>
          <p:cNvPr id="27663" name="Rectangle 15"/>
          <p:cNvSpPr>
            <a:spLocks noChangeArrowheads="1"/>
          </p:cNvSpPr>
          <p:nvPr/>
        </p:nvSpPr>
        <p:spPr bwMode="auto">
          <a:xfrm>
            <a:off x="4191000" y="4724400"/>
            <a:ext cx="347821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700"/>
              <a:t>What do these numbers mean?</a:t>
            </a:r>
          </a:p>
        </p:txBody>
      </p:sp>
      <p:sp>
        <p:nvSpPr>
          <p:cNvPr id="27664" name="Rectangle 16"/>
          <p:cNvSpPr>
            <a:spLocks noChangeArrowheads="1"/>
          </p:cNvSpPr>
          <p:nvPr/>
        </p:nvSpPr>
        <p:spPr bwMode="auto">
          <a:xfrm>
            <a:off x="3048000" y="762000"/>
            <a:ext cx="365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4400">
                <a:solidFill>
                  <a:schemeClr val="tx2"/>
                </a:solidFill>
                <a:effectLst>
                  <a:outerShdw blurRad="38100" dist="38100" dir="2700000" algn="tl">
                    <a:srgbClr val="C0C0C0"/>
                  </a:outerShdw>
                </a:effectLst>
              </a:rPr>
              <a:t>Binoculars</a:t>
            </a:r>
          </a:p>
        </p:txBody>
      </p:sp>
      <p:sp>
        <p:nvSpPr>
          <p:cNvPr id="27665" name="Text Box 17"/>
          <p:cNvSpPr txBox="1">
            <a:spLocks noChangeArrowheads="1"/>
          </p:cNvSpPr>
          <p:nvPr/>
        </p:nvSpPr>
        <p:spPr bwMode="auto">
          <a:xfrm>
            <a:off x="4937125" y="5141913"/>
            <a:ext cx="3140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latin typeface="Arial" charset="0"/>
            </a:endParaRPr>
          </a:p>
        </p:txBody>
      </p:sp>
      <p:sp>
        <p:nvSpPr>
          <p:cNvPr id="27666" name="Text Box 18"/>
          <p:cNvSpPr txBox="1">
            <a:spLocks noChangeArrowheads="1"/>
          </p:cNvSpPr>
          <p:nvPr/>
        </p:nvSpPr>
        <p:spPr bwMode="auto">
          <a:xfrm>
            <a:off x="4191000" y="5105400"/>
            <a:ext cx="4800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700"/>
              <a:t>Name the different parts of the binoculars.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664"/>
                                        </p:tgtEl>
                                        <p:attrNameLst>
                                          <p:attrName>style.visibility</p:attrName>
                                        </p:attrNameLst>
                                      </p:cBhvr>
                                      <p:to>
                                        <p:strVal val="visible"/>
                                      </p:to>
                                    </p:set>
                                    <p:anim calcmode="lin" valueType="num">
                                      <p:cBhvr additive="base">
                                        <p:cTn id="11" dur="500" fill="hold"/>
                                        <p:tgtEl>
                                          <p:spTgt spid="27664"/>
                                        </p:tgtEl>
                                        <p:attrNameLst>
                                          <p:attrName>ppt_x</p:attrName>
                                        </p:attrNameLst>
                                      </p:cBhvr>
                                      <p:tavLst>
                                        <p:tav tm="0">
                                          <p:val>
                                            <p:strVal val="1+#ppt_w/2"/>
                                          </p:val>
                                        </p:tav>
                                        <p:tav tm="100000">
                                          <p:val>
                                            <p:strVal val="#ppt_x"/>
                                          </p:val>
                                        </p:tav>
                                      </p:tavLst>
                                    </p:anim>
                                    <p:anim calcmode="lin" valueType="num">
                                      <p:cBhvr additive="base">
                                        <p:cTn id="12" dur="500" fill="hold"/>
                                        <p:tgtEl>
                                          <p:spTgt spid="2766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Effect transition="in" filter="blinds(horizontal)">
                                      <p:cBhvr>
                                        <p:cTn id="17" dur="500"/>
                                        <p:tgtEl>
                                          <p:spTgt spid="27661"/>
                                        </p:tgtEl>
                                      </p:cBhvr>
                                    </p:animEffect>
                                  </p:childTnLst>
                                </p:cTn>
                              </p:par>
                              <p:par>
                                <p:cTn id="18" presetID="3" presetClass="entr" presetSubtype="10" fill="hold" nodeType="withEffect">
                                  <p:stCondLst>
                                    <p:cond delay="0"/>
                                  </p:stCondLst>
                                  <p:childTnLst>
                                    <p:set>
                                      <p:cBhvr>
                                        <p:cTn id="19" dur="1" fill="hold">
                                          <p:stCondLst>
                                            <p:cond delay="0"/>
                                          </p:stCondLst>
                                        </p:cTn>
                                        <p:tgtEl>
                                          <p:spTgt spid="27660"/>
                                        </p:tgtEl>
                                        <p:attrNameLst>
                                          <p:attrName>style.visibility</p:attrName>
                                        </p:attrNameLst>
                                      </p:cBhvr>
                                      <p:to>
                                        <p:strVal val="visible"/>
                                      </p:to>
                                    </p:set>
                                    <p:animEffect transition="in" filter="blinds(horizontal)">
                                      <p:cBhvr>
                                        <p:cTn id="20" dur="500"/>
                                        <p:tgtEl>
                                          <p:spTgt spid="2766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7662"/>
                                        </p:tgtEl>
                                        <p:attrNameLst>
                                          <p:attrName>style.visibility</p:attrName>
                                        </p:attrNameLst>
                                      </p:cBhvr>
                                      <p:to>
                                        <p:strVal val="visible"/>
                                      </p:to>
                                    </p:set>
                                    <p:animEffect transition="in" filter="blinds(horizontal)">
                                      <p:cBhvr>
                                        <p:cTn id="23" dur="500"/>
                                        <p:tgtEl>
                                          <p:spTgt spid="27662"/>
                                        </p:tgtEl>
                                      </p:cBhvr>
                                    </p:animEffect>
                                  </p:childTnLst>
                                </p:cTn>
                              </p:par>
                              <p:par>
                                <p:cTn id="24" presetID="3" presetClass="entr" presetSubtype="10" fill="hold" nodeType="withEffect">
                                  <p:stCondLst>
                                    <p:cond delay="0"/>
                                  </p:stCondLst>
                                  <p:childTnLst>
                                    <p:set>
                                      <p:cBhvr>
                                        <p:cTn id="25" dur="1" fill="hold">
                                          <p:stCondLst>
                                            <p:cond delay="0"/>
                                          </p:stCondLst>
                                        </p:cTn>
                                        <p:tgtEl>
                                          <p:spTgt spid="27653"/>
                                        </p:tgtEl>
                                        <p:attrNameLst>
                                          <p:attrName>style.visibility</p:attrName>
                                        </p:attrNameLst>
                                      </p:cBhvr>
                                      <p:to>
                                        <p:strVal val="visible"/>
                                      </p:to>
                                    </p:set>
                                    <p:animEffect transition="in" filter="blinds(horizontal)">
                                      <p:cBhvr>
                                        <p:cTn id="26" dur="500"/>
                                        <p:tgtEl>
                                          <p:spTgt spid="276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63"/>
                                        </p:tgtEl>
                                        <p:attrNameLst>
                                          <p:attrName>style.visibility</p:attrName>
                                        </p:attrNameLst>
                                      </p:cBhvr>
                                      <p:to>
                                        <p:strVal val="visible"/>
                                      </p:to>
                                    </p:set>
                                    <p:anim calcmode="lin" valueType="num">
                                      <p:cBhvr additive="base">
                                        <p:cTn id="31" dur="500" fill="hold"/>
                                        <p:tgtEl>
                                          <p:spTgt spid="27663"/>
                                        </p:tgtEl>
                                        <p:attrNameLst>
                                          <p:attrName>ppt_x</p:attrName>
                                        </p:attrNameLst>
                                      </p:cBhvr>
                                      <p:tavLst>
                                        <p:tav tm="0">
                                          <p:val>
                                            <p:strVal val="#ppt_x"/>
                                          </p:val>
                                        </p:tav>
                                        <p:tav tm="100000">
                                          <p:val>
                                            <p:strVal val="#ppt_x"/>
                                          </p:val>
                                        </p:tav>
                                      </p:tavLst>
                                    </p:anim>
                                    <p:anim calcmode="lin" valueType="num">
                                      <p:cBhvr additive="base">
                                        <p:cTn id="32" dur="500" fill="hold"/>
                                        <p:tgtEl>
                                          <p:spTgt spid="2766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7666"/>
                                        </p:tgtEl>
                                        <p:attrNameLst>
                                          <p:attrName>style.visibility</p:attrName>
                                        </p:attrNameLst>
                                      </p:cBhvr>
                                      <p:to>
                                        <p:strVal val="visible"/>
                                      </p:to>
                                    </p:set>
                                    <p:anim calcmode="lin" valueType="num">
                                      <p:cBhvr additive="base">
                                        <p:cTn id="37" dur="500" fill="hold"/>
                                        <p:tgtEl>
                                          <p:spTgt spid="27666"/>
                                        </p:tgtEl>
                                        <p:attrNameLst>
                                          <p:attrName>ppt_x</p:attrName>
                                        </p:attrNameLst>
                                      </p:cBhvr>
                                      <p:tavLst>
                                        <p:tav tm="0">
                                          <p:val>
                                            <p:strVal val="1+#ppt_w/2"/>
                                          </p:val>
                                        </p:tav>
                                        <p:tav tm="100000">
                                          <p:val>
                                            <p:strVal val="#ppt_x"/>
                                          </p:val>
                                        </p:tav>
                                      </p:tavLst>
                                    </p:anim>
                                    <p:anim calcmode="lin" valueType="num">
                                      <p:cBhvr additive="base">
                                        <p:cTn id="38" dur="500" fill="hold"/>
                                        <p:tgtEl>
                                          <p:spTgt spid="27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61" grpId="0"/>
      <p:bldP spid="27662" grpId="0"/>
      <p:bldP spid="27663" grpId="0"/>
      <p:bldP spid="27664" grpId="0"/>
      <p:bldP spid="276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4621213" y="2590800"/>
            <a:ext cx="4065587" cy="3252788"/>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38918" name="Text Box 6"/>
          <p:cNvSpPr txBox="1">
            <a:spLocks noChangeArrowheads="1"/>
          </p:cNvSpPr>
          <p:nvPr/>
        </p:nvSpPr>
        <p:spPr bwMode="auto">
          <a:xfrm>
            <a:off x="1371600" y="457200"/>
            <a:ext cx="5922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3200"/>
              <a:t>The Parts of Your Binoculars</a:t>
            </a:r>
          </a:p>
        </p:txBody>
      </p:sp>
      <p:sp>
        <p:nvSpPr>
          <p:cNvPr id="38919" name="Text Box 7"/>
          <p:cNvSpPr txBox="1">
            <a:spLocks noChangeArrowheads="1"/>
          </p:cNvSpPr>
          <p:nvPr/>
        </p:nvSpPr>
        <p:spPr bwMode="auto">
          <a:xfrm>
            <a:off x="2270125" y="1941513"/>
            <a:ext cx="2759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latin typeface="Arial" charset="0"/>
            </a:endParaRPr>
          </a:p>
        </p:txBody>
      </p:sp>
      <p:sp>
        <p:nvSpPr>
          <p:cNvPr id="38920" name="Text Box 8"/>
          <p:cNvSpPr txBox="1">
            <a:spLocks noChangeArrowheads="1"/>
          </p:cNvSpPr>
          <p:nvPr/>
        </p:nvSpPr>
        <p:spPr bwMode="auto">
          <a:xfrm>
            <a:off x="430213" y="1219200"/>
            <a:ext cx="42179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There are four parts on the outside of your bins that you should know the names of. These are:</a:t>
            </a:r>
          </a:p>
        </p:txBody>
      </p:sp>
      <p:sp>
        <p:nvSpPr>
          <p:cNvPr id="38921" name="Text Box 9"/>
          <p:cNvSpPr txBox="1">
            <a:spLocks noChangeArrowheads="1"/>
          </p:cNvSpPr>
          <p:nvPr/>
        </p:nvSpPr>
        <p:spPr bwMode="auto">
          <a:xfrm>
            <a:off x="506413" y="2362200"/>
            <a:ext cx="3733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600"/>
              <a:t>1. The central focus ring changes the focus of your bins as you turn it back and forth.</a:t>
            </a:r>
          </a:p>
        </p:txBody>
      </p:sp>
      <p:sp>
        <p:nvSpPr>
          <p:cNvPr id="38922" name="Text Box 10"/>
          <p:cNvSpPr txBox="1">
            <a:spLocks noChangeArrowheads="1"/>
          </p:cNvSpPr>
          <p:nvPr/>
        </p:nvSpPr>
        <p:spPr bwMode="auto">
          <a:xfrm>
            <a:off x="506413" y="3810000"/>
            <a:ext cx="3733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600"/>
              <a:t>3. The diopter ring (usually found on the right ocular lens) allows you to compensate for the difference between your right and left eyes.</a:t>
            </a:r>
          </a:p>
        </p:txBody>
      </p:sp>
      <p:sp>
        <p:nvSpPr>
          <p:cNvPr id="38923" name="Text Box 11"/>
          <p:cNvSpPr txBox="1">
            <a:spLocks noChangeArrowheads="1"/>
          </p:cNvSpPr>
          <p:nvPr/>
        </p:nvSpPr>
        <p:spPr bwMode="auto">
          <a:xfrm>
            <a:off x="506413" y="3200400"/>
            <a:ext cx="3581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600"/>
              <a:t>2. The ocular lenses are the smaller ones that you look into.</a:t>
            </a:r>
          </a:p>
        </p:txBody>
      </p:sp>
      <p:sp>
        <p:nvSpPr>
          <p:cNvPr id="38924" name="Text Box 12"/>
          <p:cNvSpPr txBox="1">
            <a:spLocks noChangeArrowheads="1"/>
          </p:cNvSpPr>
          <p:nvPr/>
        </p:nvSpPr>
        <p:spPr bwMode="auto">
          <a:xfrm>
            <a:off x="533400" y="4953000"/>
            <a:ext cx="3810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600"/>
              <a:t>4. The objective lenses are the larger lenses at the front of the bins. They allow light into the binoculars.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7"/>
          <p:cNvSpPr>
            <a:spLocks noGrp="1" noChangeArrowheads="1"/>
          </p:cNvSpPr>
          <p:nvPr>
            <p:ph type="title"/>
          </p:nvPr>
        </p:nvSpPr>
        <p:spPr/>
        <p:txBody>
          <a:bodyPr/>
          <a:lstStyle/>
          <a:p>
            <a:r>
              <a:rPr lang="en-US" altLang="x-none">
                <a:latin typeface="Bookman Old Style" charset="0"/>
              </a:rPr>
              <a:t>About the numbers…</a:t>
            </a:r>
          </a:p>
        </p:txBody>
      </p:sp>
      <p:sp>
        <p:nvSpPr>
          <p:cNvPr id="30723" name="Rectangle 3"/>
          <p:cNvSpPr>
            <a:spLocks noGrp="1" noChangeArrowheads="1"/>
          </p:cNvSpPr>
          <p:nvPr>
            <p:ph type="body" sz="half" idx="1"/>
          </p:nvPr>
        </p:nvSpPr>
        <p:spPr>
          <a:xfrm>
            <a:off x="609600" y="1447800"/>
            <a:ext cx="7280275" cy="1981200"/>
          </a:xfrm>
        </p:spPr>
        <p:txBody>
          <a:bodyPr/>
          <a:lstStyle/>
          <a:p>
            <a:pPr>
              <a:buFont typeface="Wingdings" charset="2"/>
              <a:buNone/>
            </a:pPr>
            <a:r>
              <a:rPr lang="en-US" altLang="x-none" sz="2400">
                <a:latin typeface="Bookman Old Style" charset="0"/>
              </a:rPr>
              <a:t>The first number (usually an 8 or 10) refers to the magnification. 10 power binoculars make an image appear 10 times larger than it would if you looked at it without bins.</a:t>
            </a:r>
          </a:p>
        </p:txBody>
      </p:sp>
      <p:sp>
        <p:nvSpPr>
          <p:cNvPr id="30724" name="Text Box 4"/>
          <p:cNvSpPr txBox="1">
            <a:spLocks noChangeArrowheads="1"/>
          </p:cNvSpPr>
          <p:nvPr/>
        </p:nvSpPr>
        <p:spPr bwMode="auto">
          <a:xfrm>
            <a:off x="609600" y="3657600"/>
            <a:ext cx="4953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400"/>
              <a:t>The second number (a double-digit number between 20 and 80) refers to the diameter of the objective lens (the larger front lens) in millimeters.</a:t>
            </a:r>
            <a:r>
              <a:rPr lang="en-US" altLang="x-none" sz="2400">
                <a:latin typeface="Arial" charset="0"/>
              </a:rPr>
              <a:t> </a:t>
            </a:r>
          </a:p>
        </p:txBody>
      </p:sp>
      <p:pic>
        <p:nvPicPr>
          <p:cNvPr id="30726" name="Picture 6" descr="drawing of binoculars, pointing out lens in the front"/>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867400" y="3733800"/>
            <a:ext cx="2857500" cy="2047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609600"/>
            <a:ext cx="7158038" cy="685800"/>
          </a:xfrm>
        </p:spPr>
        <p:txBody>
          <a:bodyPr/>
          <a:lstStyle/>
          <a:p>
            <a:r>
              <a:rPr lang="en-US" altLang="x-none" sz="2800" b="1">
                <a:latin typeface="Bookman Old Style" charset="0"/>
              </a:rPr>
              <a:t>Merit Badge Requirements:</a:t>
            </a:r>
            <a:br>
              <a:rPr lang="en-US" altLang="x-none" sz="2800" b="1">
                <a:latin typeface="Bookman Old Style" charset="0"/>
              </a:rPr>
            </a:br>
            <a:endParaRPr lang="en-US" altLang="x-none" sz="1800" b="1">
              <a:latin typeface="Bookman Old Style" charset="0"/>
            </a:endParaRPr>
          </a:p>
        </p:txBody>
      </p:sp>
      <p:sp>
        <p:nvSpPr>
          <p:cNvPr id="3075" name="Rectangle 3"/>
          <p:cNvSpPr>
            <a:spLocks noGrp="1" noChangeArrowheads="1"/>
          </p:cNvSpPr>
          <p:nvPr>
            <p:ph type="body" idx="1"/>
          </p:nvPr>
        </p:nvSpPr>
        <p:spPr>
          <a:xfrm>
            <a:off x="533400" y="1295400"/>
            <a:ext cx="7848600" cy="4572000"/>
          </a:xfrm>
        </p:spPr>
        <p:txBody>
          <a:bodyPr/>
          <a:lstStyle/>
          <a:p>
            <a:pPr marL="609600" indent="-609600">
              <a:lnSpc>
                <a:spcPct val="80000"/>
              </a:lnSpc>
              <a:buClr>
                <a:schemeClr val="tx1"/>
              </a:buClr>
              <a:buFontTx/>
              <a:buAutoNum type="arabicPeriod"/>
            </a:pPr>
            <a:r>
              <a:rPr lang="en-US" altLang="x-none" sz="1800">
                <a:latin typeface="Bookman Old Style" charset="0"/>
              </a:rPr>
              <a:t>Explain the need for bird study and why birds are useful indicators of the quality of the environment.</a:t>
            </a:r>
          </a:p>
          <a:p>
            <a:pPr marL="609600" indent="-609600">
              <a:lnSpc>
                <a:spcPct val="80000"/>
              </a:lnSpc>
              <a:buClr>
                <a:schemeClr val="tx1"/>
              </a:buClr>
              <a:buFontTx/>
              <a:buAutoNum type="arabicPeriod"/>
            </a:pPr>
            <a:r>
              <a:rPr lang="en-US" altLang="x-none" sz="1800">
                <a:latin typeface="Bookman Old Style" charset="0"/>
              </a:rPr>
              <a:t>Show you are familiar with the terms used to describe birds by sketching  a perched bird and then labeling 15 different parts of the bird. Sketch an extended wing and label six types of feathers.</a:t>
            </a:r>
          </a:p>
          <a:p>
            <a:pPr marL="609600" indent="-609600">
              <a:lnSpc>
                <a:spcPct val="80000"/>
              </a:lnSpc>
              <a:buClr>
                <a:schemeClr val="tx1"/>
              </a:buClr>
              <a:buFontTx/>
              <a:buAutoNum type="arabicPeriod"/>
            </a:pPr>
            <a:r>
              <a:rPr lang="en-US" altLang="x-none" sz="1800">
                <a:latin typeface="Bookman Old Style" charset="0"/>
              </a:rPr>
              <a:t>Demonstrate that you know how you properly use and care for binoculars.</a:t>
            </a:r>
          </a:p>
          <a:p>
            <a:pPr marL="609600" indent="-609600">
              <a:lnSpc>
                <a:spcPct val="80000"/>
              </a:lnSpc>
              <a:buClr>
                <a:schemeClr val="tx1"/>
              </a:buClr>
              <a:buFontTx/>
              <a:buAutoNum type="arabicPeriod"/>
            </a:pPr>
            <a:r>
              <a:rPr lang="en-US" altLang="x-none" sz="1800">
                <a:latin typeface="Bookman Old Style" charset="0"/>
              </a:rPr>
              <a:t>Demonstrate that you know how to use a field guide including range maps.</a:t>
            </a:r>
          </a:p>
          <a:p>
            <a:pPr marL="609600" indent="-609600">
              <a:lnSpc>
                <a:spcPct val="80000"/>
              </a:lnSpc>
              <a:buClr>
                <a:schemeClr val="tx1"/>
              </a:buClr>
              <a:buFontTx/>
              <a:buAutoNum type="arabicPeriod"/>
            </a:pPr>
            <a:r>
              <a:rPr lang="en-US" altLang="x-none" sz="1800">
                <a:latin typeface="Bookman Old Style" charset="0"/>
              </a:rPr>
              <a:t>Observe at least 20 kinds of birds and keep a field notebook as a record.</a:t>
            </a:r>
          </a:p>
          <a:p>
            <a:pPr marL="609600" indent="-609600">
              <a:lnSpc>
                <a:spcPct val="80000"/>
              </a:lnSpc>
              <a:buClr>
                <a:schemeClr val="tx1"/>
              </a:buClr>
              <a:buFontTx/>
              <a:buAutoNum type="arabicPeriod"/>
            </a:pPr>
            <a:r>
              <a:rPr lang="en-US" altLang="x-none" sz="1800">
                <a:latin typeface="Bookman Old Style" charset="0"/>
              </a:rPr>
              <a:t>Be able to identify 5 of your 20 species by song or call alone. Enter a description in your records.</a:t>
            </a:r>
          </a:p>
          <a:p>
            <a:pPr marL="609600" indent="-609600">
              <a:lnSpc>
                <a:spcPct val="80000"/>
              </a:lnSpc>
              <a:buClr>
                <a:schemeClr val="tx1"/>
              </a:buClr>
              <a:buFontTx/>
              <a:buAutoNum type="arabicPeriod"/>
            </a:pPr>
            <a:r>
              <a:rPr lang="en-US" altLang="x-none" sz="1800">
                <a:latin typeface="Bookman Old Style" charset="0"/>
              </a:rPr>
              <a:t>Go for a walk while recording the species you observe. Tell why some birds are common and some found only in small numbers. Tell why the area is good for finding birds.</a:t>
            </a:r>
          </a:p>
          <a:p>
            <a:pPr marL="609600" indent="-609600">
              <a:lnSpc>
                <a:spcPct val="80000"/>
              </a:lnSpc>
              <a:buClr>
                <a:schemeClr val="tx1"/>
              </a:buClr>
              <a:buFontTx/>
              <a:buAutoNum type="arabicPeriod"/>
            </a:pPr>
            <a:r>
              <a:rPr lang="en-US" altLang="x-none" sz="1800">
                <a:latin typeface="Bookman Old Style" charset="0"/>
              </a:rPr>
              <a:t>Build a bird feeder.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x-none">
                <a:latin typeface="Bookman Old Style" charset="0"/>
              </a:rPr>
              <a:t>Osprey </a:t>
            </a:r>
            <a:r>
              <a:rPr lang="en-US" altLang="x-none" sz="2000">
                <a:latin typeface="Bookman Old Style" charset="0"/>
              </a:rPr>
              <a:t>(</a:t>
            </a:r>
            <a:r>
              <a:rPr lang="en-US" altLang="x-none" sz="2000" i="1">
                <a:latin typeface="Bookman Old Style" charset="0"/>
              </a:rPr>
              <a:t>Pandion aliaetus</a:t>
            </a:r>
            <a:r>
              <a:rPr lang="en-US" altLang="x-none" sz="2000">
                <a:latin typeface="Bookman Old Style" charset="0"/>
              </a:rPr>
              <a:t>)</a:t>
            </a:r>
          </a:p>
        </p:txBody>
      </p:sp>
      <p:pic>
        <p:nvPicPr>
          <p:cNvPr id="60420" name="Picture 4"/>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019800" y="3429000"/>
            <a:ext cx="2895600" cy="238125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60424" name="Picture 8"/>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228600" y="1466850"/>
            <a:ext cx="2960688" cy="19812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60422" name="Picture 6"/>
          <p:cNvPicPr>
            <a:picLocks noGrp="1" noChangeAspect="1" noChangeArrowheads="1"/>
          </p:cNvPicPr>
          <p:nvPr>
            <p:ph sz="quarter" idx="2"/>
          </p:nvPr>
        </p:nvPicPr>
        <p:blipFill>
          <a:blip r:embed="rId5" cstate="email">
            <a:extLst>
              <a:ext uri="{28A0092B-C50C-407E-A947-70E740481C1C}">
                <a14:useLocalDpi xmlns:a14="http://schemas.microsoft.com/office/drawing/2010/main"/>
              </a:ext>
            </a:extLst>
          </a:blip>
          <a:srcRect/>
          <a:stretch>
            <a:fillRect/>
          </a:stretch>
        </p:blipFill>
        <p:spPr>
          <a:xfrm>
            <a:off x="2590800" y="1466850"/>
            <a:ext cx="3432175" cy="43434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60426" name="Text Box 10"/>
          <p:cNvSpPr txBox="1">
            <a:spLocks noChangeArrowheads="1"/>
          </p:cNvSpPr>
          <p:nvPr/>
        </p:nvSpPr>
        <p:spPr bwMode="auto">
          <a:xfrm>
            <a:off x="6172200" y="1371600"/>
            <a:ext cx="274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sz="1700"/>
              <a:t>Large and long-winged.</a:t>
            </a:r>
          </a:p>
          <a:p>
            <a:pPr>
              <a:spcBef>
                <a:spcPct val="50000"/>
              </a:spcBef>
              <a:buFontTx/>
              <a:buChar char="•"/>
            </a:pPr>
            <a:r>
              <a:rPr lang="en-US" altLang="x-none" sz="1700"/>
              <a:t>White head with dark line through eye and across the cheek.</a:t>
            </a:r>
          </a:p>
          <a:p>
            <a:pPr>
              <a:spcBef>
                <a:spcPct val="50000"/>
              </a:spcBef>
              <a:buFontTx/>
              <a:buChar char="•"/>
            </a:pPr>
            <a:r>
              <a:rPr lang="en-US" altLang="x-none" sz="1700"/>
              <a:t>Back and wings brown.</a:t>
            </a:r>
          </a:p>
        </p:txBody>
      </p:sp>
      <p:sp>
        <p:nvSpPr>
          <p:cNvPr id="60427" name="Text Box 11"/>
          <p:cNvSpPr txBox="1">
            <a:spLocks noChangeArrowheads="1"/>
          </p:cNvSpPr>
          <p:nvPr/>
        </p:nvSpPr>
        <p:spPr bwMode="auto">
          <a:xfrm>
            <a:off x="76200" y="3524250"/>
            <a:ext cx="25146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700"/>
              <a:t>Osprey fly with their wings above their body like Turkey Vultures do, but Osprey bend their wings back down at the wrists, making a distinctive shallow 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x-none">
                <a:latin typeface="Bookman Old Style" charset="0"/>
              </a:rPr>
              <a:t>Bald Eagle </a:t>
            </a:r>
            <a:r>
              <a:rPr lang="en-US" altLang="x-none" sz="2000">
                <a:latin typeface="Bookman Old Style" charset="0"/>
              </a:rPr>
              <a:t>(</a:t>
            </a:r>
            <a:r>
              <a:rPr lang="en-US" altLang="x-none" sz="2000" i="1">
                <a:latin typeface="Bookman Old Style" charset="0"/>
              </a:rPr>
              <a:t>Haliaeetus leucocephalus</a:t>
            </a:r>
            <a:r>
              <a:rPr lang="en-US" altLang="x-none" sz="2000">
                <a:latin typeface="Bookman Old Style" charset="0"/>
              </a:rPr>
              <a:t>)</a:t>
            </a:r>
          </a:p>
        </p:txBody>
      </p:sp>
      <p:pic>
        <p:nvPicPr>
          <p:cNvPr id="64516" name="Picture 4"/>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648200" y="3581400"/>
            <a:ext cx="4114800" cy="2752725"/>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64521" name="Picture 9"/>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57200" y="1600200"/>
            <a:ext cx="4343400" cy="2892425"/>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64523" name="Text Box 11"/>
          <p:cNvSpPr txBox="1">
            <a:spLocks noChangeArrowheads="1"/>
          </p:cNvSpPr>
          <p:nvPr/>
        </p:nvSpPr>
        <p:spPr bwMode="auto">
          <a:xfrm>
            <a:off x="5029200" y="1905000"/>
            <a:ext cx="3657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a:t>Adult is dark brown with white head and tail.</a:t>
            </a:r>
          </a:p>
          <a:p>
            <a:pPr>
              <a:spcBef>
                <a:spcPct val="50000"/>
              </a:spcBef>
              <a:buFontTx/>
              <a:buChar char="•"/>
            </a:pPr>
            <a:r>
              <a:rPr lang="en-US" altLang="x-none"/>
              <a:t>Large bill yellow.</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title" sz="quarter"/>
          </p:nvPr>
        </p:nvSpPr>
        <p:spPr/>
        <p:txBody>
          <a:bodyPr/>
          <a:lstStyle/>
          <a:p>
            <a:r>
              <a:rPr lang="en-US" altLang="x-none" sz="3800">
                <a:latin typeface="Bookman Old Style" charset="0"/>
              </a:rPr>
              <a:t>Bald Eagles vs. bald Vultures</a:t>
            </a:r>
          </a:p>
        </p:txBody>
      </p:sp>
      <p:pic>
        <p:nvPicPr>
          <p:cNvPr id="67591" name="Picture 7"/>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6934200" y="1447800"/>
            <a:ext cx="1524000" cy="16764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67595" name="Picture 11"/>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a:xfrm>
            <a:off x="6934200" y="3962400"/>
            <a:ext cx="1498600" cy="19812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67597" name="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 y="1524000"/>
            <a:ext cx="4343400" cy="3087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7588" name="Picture 4"/>
          <p:cNvPicPr>
            <a:picLocks noGrp="1" noChangeAspect="1" noChangeArrowheads="1"/>
          </p:cNvPicPr>
          <p:nvPr>
            <p:ph sz="quarter" idx="1"/>
          </p:nvPr>
        </p:nvPicPr>
        <p:blipFill>
          <a:blip r:embed="rId6">
            <a:extLst>
              <a:ext uri="{28A0092B-C50C-407E-A947-70E740481C1C}">
                <a14:useLocalDpi xmlns:a14="http://schemas.microsoft.com/office/drawing/2010/main"/>
              </a:ext>
            </a:extLst>
          </a:blip>
          <a:srcRect/>
          <a:stretch>
            <a:fillRect/>
          </a:stretch>
        </p:blipFill>
        <p:spPr>
          <a:xfrm>
            <a:off x="3581400" y="2209800"/>
            <a:ext cx="3060700" cy="39624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67598" name="Text Box 14"/>
          <p:cNvSpPr txBox="1">
            <a:spLocks noChangeArrowheads="1"/>
          </p:cNvSpPr>
          <p:nvPr/>
        </p:nvSpPr>
        <p:spPr bwMode="auto">
          <a:xfrm>
            <a:off x="6858000" y="3124200"/>
            <a:ext cx="1981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400"/>
              <a:t>Bald Eagle: ‘Bald’ because of its white head feathers.</a:t>
            </a:r>
          </a:p>
        </p:txBody>
      </p:sp>
      <p:sp>
        <p:nvSpPr>
          <p:cNvPr id="67599" name="Text Box 15"/>
          <p:cNvSpPr txBox="1">
            <a:spLocks noChangeArrowheads="1"/>
          </p:cNvSpPr>
          <p:nvPr/>
        </p:nvSpPr>
        <p:spPr bwMode="auto">
          <a:xfrm>
            <a:off x="6934200" y="5943600"/>
            <a:ext cx="1600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400"/>
              <a:t>Vulture: Actually bald.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x-none">
                <a:latin typeface="Bookman Old Style" charset="0"/>
              </a:rPr>
              <a:t>POP QUIZ!</a:t>
            </a:r>
          </a:p>
        </p:txBody>
      </p:sp>
      <p:pic>
        <p:nvPicPr>
          <p:cNvPr id="72708" name="Picture 4"/>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219200" y="1524000"/>
            <a:ext cx="6477000" cy="4435475"/>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72711" name="Text Box 7"/>
          <p:cNvSpPr txBox="1">
            <a:spLocks noChangeArrowheads="1"/>
          </p:cNvSpPr>
          <p:nvPr/>
        </p:nvSpPr>
        <p:spPr bwMode="auto">
          <a:xfrm>
            <a:off x="1295400" y="160020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Can you name all the tracts of flight feathers in the eagles wing?</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457200"/>
            <a:ext cx="8077200" cy="762000"/>
          </a:xfrm>
        </p:spPr>
        <p:txBody>
          <a:bodyPr/>
          <a:lstStyle/>
          <a:p>
            <a:r>
              <a:rPr lang="en-US" altLang="x-none">
                <a:solidFill>
                  <a:schemeClr val="tx1"/>
                </a:solidFill>
                <a:latin typeface="Bookman Old Style" charset="0"/>
              </a:rPr>
              <a:t>Ring-necked Pheasant</a:t>
            </a:r>
            <a:r>
              <a:rPr lang="en-US" altLang="x-none">
                <a:latin typeface="Bookman Old Style" charset="0"/>
              </a:rPr>
              <a:t> </a:t>
            </a:r>
            <a:r>
              <a:rPr lang="en-US" altLang="x-none" sz="1600">
                <a:latin typeface="Bookman Old Style" charset="0"/>
              </a:rPr>
              <a:t>(</a:t>
            </a:r>
            <a:r>
              <a:rPr lang="en-US" altLang="x-none" sz="1600" i="1">
                <a:solidFill>
                  <a:schemeClr val="tx1"/>
                </a:solidFill>
                <a:latin typeface="Bookman Old Style" charset="0"/>
              </a:rPr>
              <a:t>Phasianus colchicus</a:t>
            </a:r>
            <a:r>
              <a:rPr lang="en-US" altLang="x-none" sz="1600">
                <a:latin typeface="Bookman Old Style" charset="0"/>
              </a:rPr>
              <a:t>)</a:t>
            </a:r>
          </a:p>
        </p:txBody>
      </p:sp>
      <p:sp>
        <p:nvSpPr>
          <p:cNvPr id="74763" name="Text Box 11"/>
          <p:cNvSpPr txBox="1">
            <a:spLocks noChangeArrowheads="1"/>
          </p:cNvSpPr>
          <p:nvPr/>
        </p:nvSpPr>
        <p:spPr bwMode="auto">
          <a:xfrm>
            <a:off x="228600" y="1219200"/>
            <a:ext cx="24384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ts val="2000"/>
              </a:spcAft>
            </a:pPr>
            <a:r>
              <a:rPr lang="en-US" altLang="x-none" sz="1600">
                <a:solidFill>
                  <a:srgbClr val="333333"/>
                </a:solidFill>
              </a:rPr>
              <a:t>A large, chicken-like bird with a long, pointed tail. It has fairly long legs, a small head, long neck, and plump body.</a:t>
            </a:r>
          </a:p>
          <a:p>
            <a:pPr eaLnBrk="1" hangingPunct="1">
              <a:spcAft>
                <a:spcPts val="2000"/>
              </a:spcAft>
            </a:pPr>
            <a:r>
              <a:rPr lang="en-US" altLang="x-none" sz="1600">
                <a:solidFill>
                  <a:srgbClr val="333333"/>
                </a:solidFill>
              </a:rPr>
              <a:t>Males sport iridescent copper-and-gold plumage, a red face, and a crisp white collar; their rooster-like crowing can be heard from up to a mile away. The brown females blend in with their field habitat. </a:t>
            </a:r>
          </a:p>
        </p:txBody>
      </p:sp>
      <p:sp>
        <p:nvSpPr>
          <p:cNvPr id="74764" name="Text Box 12"/>
          <p:cNvSpPr txBox="1">
            <a:spLocks noChangeArrowheads="1"/>
          </p:cNvSpPr>
          <p:nvPr/>
        </p:nvSpPr>
        <p:spPr bwMode="auto">
          <a:xfrm>
            <a:off x="2667000" y="4114800"/>
            <a:ext cx="64770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400"/>
              <a:t>Behavior: They forage on the ground in fields, where they eat waste grain, other seeds, and insects when available. They usually walk or run and only occasionally resort to flying, usually when disturbed at close range by humans or other predators. Males give a loud, cackling display that can be heard over long distances.</a:t>
            </a:r>
          </a:p>
        </p:txBody>
      </p:sp>
      <p:sp>
        <p:nvSpPr>
          <p:cNvPr id="74769" name="Rectangle 17"/>
          <p:cNvSpPr>
            <a:spLocks noChangeArrowheads="1"/>
          </p:cNvSpPr>
          <p:nvPr/>
        </p:nvSpPr>
        <p:spPr bwMode="auto">
          <a:xfrm>
            <a:off x="-403225" y="2351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endParaRPr lang="x-none" altLang="x-none">
              <a:latin typeface="Arial" charset="0"/>
            </a:endParaRPr>
          </a:p>
        </p:txBody>
      </p:sp>
      <p:sp>
        <p:nvSpPr>
          <p:cNvPr id="74770" name="Text Box 18"/>
          <p:cNvSpPr txBox="1">
            <a:spLocks noChangeArrowheads="1"/>
          </p:cNvSpPr>
          <p:nvPr/>
        </p:nvSpPr>
        <p:spPr bwMode="auto">
          <a:xfrm>
            <a:off x="2743200" y="5410200"/>
            <a:ext cx="6248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400"/>
              <a:t>Habitat: agricultural areas intermixed with areas of taller vegetation, which they use for cover. Look for them along rural roadsides, in overgrown or recently harvested fields, and in brushy areas and hedgerows.</a:t>
            </a:r>
          </a:p>
        </p:txBody>
      </p:sp>
      <p:pic>
        <p:nvPicPr>
          <p:cNvPr id="74775" name="Picture 23" descr="rnpheas_garytyson"/>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2743200" y="1219200"/>
            <a:ext cx="3352800" cy="2817813"/>
          </a:xfrm>
        </p:spPr>
      </p:pic>
      <p:sp>
        <p:nvSpPr>
          <p:cNvPr id="74776" name="Text Box 24"/>
          <p:cNvSpPr txBox="1">
            <a:spLocks noChangeArrowheads="1"/>
          </p:cNvSpPr>
          <p:nvPr/>
        </p:nvSpPr>
        <p:spPr bwMode="auto">
          <a:xfrm>
            <a:off x="2819400" y="3657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solidFill>
                  <a:schemeClr val="bg1"/>
                </a:solidFill>
              </a:rPr>
              <a:t>Male</a:t>
            </a:r>
          </a:p>
        </p:txBody>
      </p:sp>
      <p:pic>
        <p:nvPicPr>
          <p:cNvPr id="74778" name="Picture 26" descr="rnpheast_ronkube"/>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6248400" y="1622425"/>
            <a:ext cx="2590800" cy="2405063"/>
          </a:xfrm>
        </p:spPr>
      </p:pic>
      <p:sp>
        <p:nvSpPr>
          <p:cNvPr id="74779" name="Text Box 27"/>
          <p:cNvSpPr txBox="1">
            <a:spLocks noChangeArrowheads="1"/>
          </p:cNvSpPr>
          <p:nvPr/>
        </p:nvSpPr>
        <p:spPr bwMode="auto">
          <a:xfrm>
            <a:off x="6324600" y="3657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Female</a:t>
            </a:r>
          </a:p>
        </p:txBody>
      </p:sp>
      <p:sp>
        <p:nvSpPr>
          <p:cNvPr id="74780" name="Rectangle 28"/>
          <p:cNvSpPr>
            <a:spLocks noChangeArrowheads="1"/>
          </p:cNvSpPr>
          <p:nvPr/>
        </p:nvSpPr>
        <p:spPr bwMode="auto">
          <a:xfrm>
            <a:off x="6096000" y="381000"/>
            <a:ext cx="2314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rgbClr val="FF0000"/>
                </a:solidFill>
              </a:rPr>
              <a:t>Introduced Species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x-none">
                <a:latin typeface="Bookman Old Style" charset="0"/>
              </a:rPr>
              <a:t>Red-tailed Hawk </a:t>
            </a:r>
            <a:r>
              <a:rPr lang="en-US" altLang="x-none" sz="2000">
                <a:latin typeface="Bookman Old Style" charset="0"/>
              </a:rPr>
              <a:t>(</a:t>
            </a:r>
            <a:r>
              <a:rPr lang="en-US" altLang="x-none" sz="2000" i="1">
                <a:latin typeface="Bookman Old Style" charset="0"/>
              </a:rPr>
              <a:t>Buteo jamaicensis</a:t>
            </a:r>
            <a:r>
              <a:rPr lang="en-US" altLang="x-none" sz="2000">
                <a:latin typeface="Bookman Old Style" charset="0"/>
              </a:rPr>
              <a:t>)</a:t>
            </a:r>
          </a:p>
        </p:txBody>
      </p:sp>
      <p:pic>
        <p:nvPicPr>
          <p:cNvPr id="78852" name="Picture 4"/>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838200" y="1905000"/>
            <a:ext cx="2619375" cy="3324225"/>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78854" name="Picture 6"/>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3352800" y="1676400"/>
            <a:ext cx="2641600" cy="19812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78859" name="Picture 11"/>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a:off x="4953000" y="3429000"/>
            <a:ext cx="2525713" cy="19812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78861" name="Text Box 13"/>
          <p:cNvSpPr txBox="1">
            <a:spLocks noChangeArrowheads="1"/>
          </p:cNvSpPr>
          <p:nvPr/>
        </p:nvSpPr>
        <p:spPr bwMode="auto">
          <a:xfrm>
            <a:off x="6172200" y="1676400"/>
            <a:ext cx="27432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a:t>Dark brown above, light below with dark ‘belly band.’</a:t>
            </a:r>
          </a:p>
          <a:p>
            <a:pPr>
              <a:spcBef>
                <a:spcPct val="50000"/>
              </a:spcBef>
              <a:buFontTx/>
              <a:buChar char="•"/>
            </a:pPr>
            <a:r>
              <a:rPr lang="en-US" altLang="x-none"/>
              <a:t>Adults have a brick-red tail.</a:t>
            </a:r>
          </a:p>
        </p:txBody>
      </p:sp>
      <p:sp>
        <p:nvSpPr>
          <p:cNvPr id="78862" name="Text Box 14"/>
          <p:cNvSpPr txBox="1">
            <a:spLocks noChangeArrowheads="1"/>
          </p:cNvSpPr>
          <p:nvPr/>
        </p:nvSpPr>
        <p:spPr bwMode="auto">
          <a:xfrm>
            <a:off x="838200" y="56388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Habitat: Plains farms, deserts, and open woodlands.</a:t>
            </a:r>
          </a:p>
        </p:txBody>
      </p:sp>
      <p:sp>
        <p:nvSpPr>
          <p:cNvPr id="78863" name="Text Box 15"/>
          <p:cNvSpPr txBox="1">
            <a:spLocks noChangeArrowheads="1"/>
          </p:cNvSpPr>
          <p:nvPr/>
        </p:nvSpPr>
        <p:spPr bwMode="auto">
          <a:xfrm>
            <a:off x="6781800" y="5105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solidFill>
                  <a:schemeClr val="bg1"/>
                </a:solidFill>
              </a:rPr>
              <a:t>Imm.</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lstStyle/>
          <a:p>
            <a:r>
              <a:rPr lang="en-US" altLang="x-none">
                <a:latin typeface="Bookman Old Style" charset="0"/>
              </a:rPr>
              <a:t>American Kestrel </a:t>
            </a:r>
            <a:r>
              <a:rPr lang="en-US" altLang="x-none" sz="2000">
                <a:latin typeface="Bookman Old Style" charset="0"/>
              </a:rPr>
              <a:t>(</a:t>
            </a:r>
            <a:r>
              <a:rPr lang="en-US" altLang="x-none" sz="2000" i="1">
                <a:latin typeface="Bookman Old Style" charset="0"/>
              </a:rPr>
              <a:t>Falco sparverius</a:t>
            </a:r>
            <a:r>
              <a:rPr lang="en-US" altLang="x-none" sz="2000"/>
              <a:t>)</a:t>
            </a:r>
          </a:p>
        </p:txBody>
      </p:sp>
      <p:pic>
        <p:nvPicPr>
          <p:cNvPr id="77830" name="Picture 1030"/>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6172200" y="1663700"/>
            <a:ext cx="2449513" cy="30480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77832" name="Text Box 1032"/>
          <p:cNvSpPr txBox="1">
            <a:spLocks noChangeArrowheads="1"/>
          </p:cNvSpPr>
          <p:nvPr/>
        </p:nvSpPr>
        <p:spPr bwMode="auto">
          <a:xfrm>
            <a:off x="228600" y="1663700"/>
            <a:ext cx="2057400"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Male</a:t>
            </a:r>
          </a:p>
          <a:p>
            <a:pPr>
              <a:spcBef>
                <a:spcPct val="50000"/>
              </a:spcBef>
              <a:buFontTx/>
              <a:buChar char="•"/>
            </a:pPr>
            <a:r>
              <a:rPr lang="en-US" altLang="x-none"/>
              <a:t>Rusty with blue gray wings.</a:t>
            </a:r>
          </a:p>
          <a:p>
            <a:pPr>
              <a:spcBef>
                <a:spcPct val="50000"/>
              </a:spcBef>
              <a:buFontTx/>
              <a:buChar char="•"/>
            </a:pPr>
            <a:r>
              <a:rPr lang="en-US" altLang="x-none"/>
              <a:t>Black spots on black and sides.</a:t>
            </a:r>
          </a:p>
          <a:p>
            <a:pPr>
              <a:spcBef>
                <a:spcPct val="50000"/>
              </a:spcBef>
              <a:buFontTx/>
              <a:buChar char="•"/>
            </a:pPr>
            <a:endParaRPr lang="en-US" altLang="x-none"/>
          </a:p>
        </p:txBody>
      </p:sp>
      <p:sp>
        <p:nvSpPr>
          <p:cNvPr id="77833" name="Text Box 1033"/>
          <p:cNvSpPr txBox="1">
            <a:spLocks noChangeArrowheads="1"/>
          </p:cNvSpPr>
          <p:nvPr/>
        </p:nvSpPr>
        <p:spPr bwMode="auto">
          <a:xfrm>
            <a:off x="228600" y="4102100"/>
            <a:ext cx="3124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Both sexes have pointed wings and two stripes on their faces, sort of like a moustache and a sideburn.</a:t>
            </a:r>
          </a:p>
        </p:txBody>
      </p:sp>
      <p:sp>
        <p:nvSpPr>
          <p:cNvPr id="77835" name="Text Box 1035"/>
          <p:cNvSpPr txBox="1">
            <a:spLocks noChangeArrowheads="1"/>
          </p:cNvSpPr>
          <p:nvPr/>
        </p:nvSpPr>
        <p:spPr bwMode="auto">
          <a:xfrm>
            <a:off x="6172200" y="4953000"/>
            <a:ext cx="2819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Habitat: Open country, farmland, deserts and towns.</a:t>
            </a:r>
          </a:p>
        </p:txBody>
      </p:sp>
      <p:pic>
        <p:nvPicPr>
          <p:cNvPr id="77836" name="Picture 1036"/>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3962400" y="1663700"/>
            <a:ext cx="2357438" cy="30480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77828" name="Picture 1028"/>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a:xfrm>
            <a:off x="3352800" y="4114800"/>
            <a:ext cx="1684338" cy="22098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77838" name="Text Box 1038"/>
          <p:cNvSpPr txBox="1">
            <a:spLocks noChangeArrowheads="1"/>
          </p:cNvSpPr>
          <p:nvPr/>
        </p:nvSpPr>
        <p:spPr bwMode="auto">
          <a:xfrm>
            <a:off x="2286000" y="1663700"/>
            <a:ext cx="17526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Female</a:t>
            </a:r>
          </a:p>
          <a:p>
            <a:pPr>
              <a:spcBef>
                <a:spcPct val="50000"/>
              </a:spcBef>
              <a:buFontTx/>
              <a:buChar char="•"/>
            </a:pPr>
            <a:r>
              <a:rPr lang="en-US" altLang="x-none"/>
              <a:t>Rusty with black bars on back and tail.</a:t>
            </a:r>
          </a:p>
        </p:txBody>
      </p:sp>
      <p:sp>
        <p:nvSpPr>
          <p:cNvPr id="77839" name="Text Box 1039"/>
          <p:cNvSpPr txBox="1">
            <a:spLocks noChangeArrowheads="1"/>
          </p:cNvSpPr>
          <p:nvPr/>
        </p:nvSpPr>
        <p:spPr bwMode="auto">
          <a:xfrm>
            <a:off x="3886200" y="16637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solidFill>
                  <a:schemeClr val="bg1"/>
                </a:solidFill>
              </a:rPr>
              <a:t>Female</a:t>
            </a:r>
          </a:p>
        </p:txBody>
      </p:sp>
      <p:sp>
        <p:nvSpPr>
          <p:cNvPr id="77840" name="Text Box 1040"/>
          <p:cNvSpPr txBox="1">
            <a:spLocks noChangeArrowheads="1"/>
          </p:cNvSpPr>
          <p:nvPr/>
        </p:nvSpPr>
        <p:spPr bwMode="auto">
          <a:xfrm>
            <a:off x="7924800" y="16637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solidFill>
                  <a:schemeClr val="bg1"/>
                </a:solidFill>
              </a:rPr>
              <a:t>Male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x-none">
                <a:latin typeface="Bookman Old Style" charset="0"/>
              </a:rPr>
              <a:t>Peregrine Falcon </a:t>
            </a:r>
            <a:r>
              <a:rPr lang="en-US" altLang="x-none" sz="2000">
                <a:latin typeface="Bookman Old Style" charset="0"/>
              </a:rPr>
              <a:t>(</a:t>
            </a:r>
            <a:r>
              <a:rPr lang="en-US" altLang="x-none" sz="2000" i="1">
                <a:latin typeface="Bookman Old Style" charset="0"/>
              </a:rPr>
              <a:t>Falco peregrinus</a:t>
            </a:r>
            <a:r>
              <a:rPr lang="en-US" altLang="x-none" sz="2000">
                <a:latin typeface="Bookman Old Style" charset="0"/>
              </a:rPr>
              <a:t>)</a:t>
            </a:r>
          </a:p>
        </p:txBody>
      </p:sp>
      <p:pic>
        <p:nvPicPr>
          <p:cNvPr id="76804" name="Picture 4"/>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57200" y="1524000"/>
            <a:ext cx="3754438" cy="2814638"/>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76806" name="Picture 6"/>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3429000" y="1524000"/>
            <a:ext cx="3427413" cy="45720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76808" name="Text Box 8"/>
          <p:cNvSpPr txBox="1">
            <a:spLocks noChangeArrowheads="1"/>
          </p:cNvSpPr>
          <p:nvPr/>
        </p:nvSpPr>
        <p:spPr bwMode="auto">
          <a:xfrm>
            <a:off x="6934200" y="1524000"/>
            <a:ext cx="19812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a:t>Broad black moustache below eye.</a:t>
            </a:r>
          </a:p>
          <a:p>
            <a:pPr>
              <a:spcBef>
                <a:spcPct val="50000"/>
              </a:spcBef>
              <a:buFontTx/>
              <a:buChar char="•"/>
            </a:pPr>
            <a:r>
              <a:rPr lang="en-US" altLang="x-none"/>
              <a:t>Adults are slate gray above, light below.</a:t>
            </a:r>
          </a:p>
          <a:p>
            <a:pPr>
              <a:spcBef>
                <a:spcPct val="50000"/>
              </a:spcBef>
              <a:buFontTx/>
              <a:buChar char="•"/>
            </a:pPr>
            <a:r>
              <a:rPr lang="en-US" altLang="x-none"/>
              <a:t>Immatures are blue-gray, streaked with brown below.</a:t>
            </a:r>
          </a:p>
        </p:txBody>
      </p:sp>
      <p:sp>
        <p:nvSpPr>
          <p:cNvPr id="76809" name="Text Box 9"/>
          <p:cNvSpPr txBox="1">
            <a:spLocks noChangeArrowheads="1"/>
          </p:cNvSpPr>
          <p:nvPr/>
        </p:nvSpPr>
        <p:spPr bwMode="auto">
          <a:xfrm>
            <a:off x="457200" y="4495800"/>
            <a:ext cx="2819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Habitat: Cliffs in open country or near water. Also near cities.</a:t>
            </a:r>
          </a:p>
        </p:txBody>
      </p:sp>
      <p:sp>
        <p:nvSpPr>
          <p:cNvPr id="76810" name="Text Box 10"/>
          <p:cNvSpPr txBox="1">
            <a:spLocks noChangeArrowheads="1"/>
          </p:cNvSpPr>
          <p:nvPr/>
        </p:nvSpPr>
        <p:spPr bwMode="auto">
          <a:xfrm>
            <a:off x="457200" y="3962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Adult</a:t>
            </a:r>
          </a:p>
        </p:txBody>
      </p:sp>
      <p:sp>
        <p:nvSpPr>
          <p:cNvPr id="76811" name="Text Box 11"/>
          <p:cNvSpPr txBox="1">
            <a:spLocks noChangeArrowheads="1"/>
          </p:cNvSpPr>
          <p:nvPr/>
        </p:nvSpPr>
        <p:spPr bwMode="auto">
          <a:xfrm>
            <a:off x="5562600" y="6096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Immature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x-none">
                <a:latin typeface="Bookman Old Style" charset="0"/>
              </a:rPr>
              <a:t>Wild Turkey </a:t>
            </a:r>
            <a:r>
              <a:rPr lang="en-US" altLang="x-none" sz="2000">
                <a:latin typeface="Bookman Old Style" charset="0"/>
              </a:rPr>
              <a:t>(</a:t>
            </a:r>
            <a:r>
              <a:rPr lang="en-US" altLang="x-none" sz="2000" i="1">
                <a:latin typeface="Bookman Old Style" charset="0"/>
              </a:rPr>
              <a:t>Meleagris gallopavo</a:t>
            </a:r>
            <a:r>
              <a:rPr lang="en-US" altLang="x-none" sz="2000">
                <a:latin typeface="Bookman Old Style" charset="0"/>
              </a:rPr>
              <a:t>)</a:t>
            </a:r>
          </a:p>
        </p:txBody>
      </p:sp>
      <p:pic>
        <p:nvPicPr>
          <p:cNvPr id="75780" name="Picture 4"/>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2819400" y="1447800"/>
            <a:ext cx="3754438" cy="2770188"/>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75782" name="Picture 6"/>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304800" y="2057400"/>
            <a:ext cx="2733675" cy="35814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75785" name="Text Box 9"/>
          <p:cNvSpPr txBox="1">
            <a:spLocks noChangeArrowheads="1"/>
          </p:cNvSpPr>
          <p:nvPr/>
        </p:nvSpPr>
        <p:spPr bwMode="auto">
          <a:xfrm>
            <a:off x="6705600" y="1447800"/>
            <a:ext cx="21336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a:t>Chicken-like.</a:t>
            </a:r>
          </a:p>
          <a:p>
            <a:pPr>
              <a:spcBef>
                <a:spcPct val="50000"/>
              </a:spcBef>
              <a:buFontTx/>
              <a:buChar char="•"/>
            </a:pPr>
            <a:r>
              <a:rPr lang="en-US" altLang="x-none"/>
              <a:t>Metallic bronze with black barring.</a:t>
            </a:r>
          </a:p>
          <a:p>
            <a:pPr>
              <a:spcBef>
                <a:spcPct val="50000"/>
              </a:spcBef>
              <a:buFontTx/>
              <a:buChar char="•"/>
            </a:pPr>
            <a:r>
              <a:rPr lang="en-US" altLang="x-none"/>
              <a:t>No feathers on the head and neck.</a:t>
            </a:r>
          </a:p>
          <a:p>
            <a:pPr>
              <a:spcBef>
                <a:spcPct val="50000"/>
              </a:spcBef>
              <a:buFontTx/>
              <a:buChar char="•"/>
            </a:pPr>
            <a:r>
              <a:rPr lang="en-US" altLang="x-none"/>
              <a:t>Tail broad and fan-shaped, opened when male displays.</a:t>
            </a:r>
          </a:p>
        </p:txBody>
      </p:sp>
      <p:sp>
        <p:nvSpPr>
          <p:cNvPr id="75787" name="Text Box 11"/>
          <p:cNvSpPr txBox="1">
            <a:spLocks noChangeArrowheads="1"/>
          </p:cNvSpPr>
          <p:nvPr/>
        </p:nvSpPr>
        <p:spPr bwMode="auto">
          <a:xfrm>
            <a:off x="3276600" y="43434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a:t>Females are slightly smaller and paler.</a:t>
            </a:r>
          </a:p>
        </p:txBody>
      </p:sp>
      <p:sp>
        <p:nvSpPr>
          <p:cNvPr id="75788" name="Text Box 12"/>
          <p:cNvSpPr txBox="1">
            <a:spLocks noChangeArrowheads="1"/>
          </p:cNvSpPr>
          <p:nvPr/>
        </p:nvSpPr>
        <p:spPr bwMode="auto">
          <a:xfrm>
            <a:off x="3200400" y="5334000"/>
            <a:ext cx="541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Habitat: Open woodlands, brushy forest edges and wooded swamps.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ltLang="x-none">
                <a:latin typeface="Bookman Old Style" charset="0"/>
              </a:rPr>
              <a:t>Review</a:t>
            </a:r>
          </a:p>
        </p:txBody>
      </p:sp>
      <p:pic>
        <p:nvPicPr>
          <p:cNvPr id="215046" name="Picture 6"/>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1066800" y="1524000"/>
            <a:ext cx="2613025" cy="37338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215048" name="Picture 8"/>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3886200" y="3886200"/>
            <a:ext cx="3505200" cy="22098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215051" name="Picture 11" descr="rnpheas_davidstephens2"/>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a:xfrm>
            <a:off x="3886200" y="838200"/>
            <a:ext cx="3754438" cy="2827338"/>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755650"/>
            <a:ext cx="7158038" cy="395288"/>
          </a:xfrm>
        </p:spPr>
        <p:txBody>
          <a:bodyPr/>
          <a:lstStyle/>
          <a:p>
            <a:r>
              <a:rPr lang="en-US" altLang="x-none" b="1">
                <a:latin typeface="Bookman Old Style" charset="0"/>
              </a:rPr>
              <a:t>Why Study BIRDS?!</a:t>
            </a:r>
            <a:endParaRPr lang="en-US" altLang="x-none">
              <a:latin typeface="Bookman Old Style" charset="0"/>
            </a:endParaRPr>
          </a:p>
        </p:txBody>
      </p:sp>
      <p:sp>
        <p:nvSpPr>
          <p:cNvPr id="25603" name="Rectangle 3"/>
          <p:cNvSpPr>
            <a:spLocks noGrp="1" noChangeArrowheads="1"/>
          </p:cNvSpPr>
          <p:nvPr>
            <p:ph type="body" idx="1"/>
          </p:nvPr>
        </p:nvSpPr>
        <p:spPr>
          <a:xfrm>
            <a:off x="949325" y="1600200"/>
            <a:ext cx="7661275" cy="3114675"/>
          </a:xfrm>
        </p:spPr>
        <p:txBody>
          <a:bodyPr/>
          <a:lstStyle/>
          <a:p>
            <a:pPr>
              <a:lnSpc>
                <a:spcPct val="90000"/>
              </a:lnSpc>
              <a:buFont typeface="Wingdings" charset="2"/>
              <a:buNone/>
            </a:pPr>
            <a:r>
              <a:rPr lang="en-US" altLang="x-none">
                <a:latin typeface="Bookman Old Style" charset="0"/>
              </a:rPr>
              <a:t>a.) Because they’re pretty.</a:t>
            </a:r>
          </a:p>
          <a:p>
            <a:pPr>
              <a:lnSpc>
                <a:spcPct val="90000"/>
              </a:lnSpc>
              <a:buFont typeface="Wingdings" charset="2"/>
              <a:buNone/>
            </a:pPr>
            <a:r>
              <a:rPr lang="en-US" altLang="x-none">
                <a:latin typeface="Bookman Old Style" charset="0"/>
              </a:rPr>
              <a:t>b.) Because they’re cool.</a:t>
            </a:r>
          </a:p>
          <a:p>
            <a:pPr>
              <a:lnSpc>
                <a:spcPct val="90000"/>
              </a:lnSpc>
              <a:buFont typeface="Wingdings" charset="2"/>
              <a:buNone/>
            </a:pPr>
            <a:r>
              <a:rPr lang="en-US" altLang="x-none">
                <a:latin typeface="Bookman Old Style" charset="0"/>
              </a:rPr>
              <a:t>c.) Because all that walking around outside is good for you.</a:t>
            </a:r>
          </a:p>
          <a:p>
            <a:pPr>
              <a:lnSpc>
                <a:spcPct val="90000"/>
              </a:lnSpc>
              <a:buFont typeface="Wingdings" charset="2"/>
              <a:buNone/>
            </a:pPr>
            <a:r>
              <a:rPr lang="en-US" altLang="x-none">
                <a:latin typeface="Bookman Old Style" charset="0"/>
              </a:rPr>
              <a:t>d.) Because birds are very useful </a:t>
            </a:r>
            <a:r>
              <a:rPr lang="en-US" altLang="x-none" i="1">
                <a:latin typeface="Bookman Old Style" charset="0"/>
              </a:rPr>
              <a:t>indicator species</a:t>
            </a:r>
            <a:r>
              <a:rPr lang="en-US" altLang="x-none">
                <a:latin typeface="Bookman Old Style" charset="0"/>
              </a:rPr>
              <a:t>.</a:t>
            </a:r>
          </a:p>
        </p:txBody>
      </p:sp>
      <p:sp>
        <p:nvSpPr>
          <p:cNvPr id="25604" name="Text Box 4"/>
          <p:cNvSpPr txBox="1">
            <a:spLocks noChangeArrowheads="1"/>
          </p:cNvSpPr>
          <p:nvPr/>
        </p:nvSpPr>
        <p:spPr bwMode="auto">
          <a:xfrm>
            <a:off x="974725" y="4733925"/>
            <a:ext cx="6188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4000">
                <a:solidFill>
                  <a:srgbClr val="FF0000"/>
                </a:solidFill>
              </a:rPr>
              <a:t>e.) ALL OF THE ABOVE!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ltLang="x-none">
                <a:latin typeface="Bookman Old Style" charset="0"/>
              </a:rPr>
              <a:t>Field Guides</a:t>
            </a:r>
          </a:p>
        </p:txBody>
      </p:sp>
      <p:pic>
        <p:nvPicPr>
          <p:cNvPr id="317449" name="Picture 9" descr="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0"/>
            <a:ext cx="14351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17450" name="Picture 10" descr="birds-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609600"/>
            <a:ext cx="145097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17451" name="Picture 11" descr="birds-w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3800" y="609600"/>
            <a:ext cx="141446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17452" name="Picture 12" descr="fiel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1371600"/>
            <a:ext cx="1803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17453" name="Picture 13" descr="g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33600" y="1295400"/>
            <a:ext cx="1376363"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17454" name="Picture 14" descr="bird-field-guide"/>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91400" y="3810000"/>
            <a:ext cx="162718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17455" name="Picture 15" descr="stokes"/>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50838" y="1219200"/>
            <a:ext cx="15335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17456" name="Picture 16" descr="ke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33600" y="3810000"/>
            <a:ext cx="138588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17457" name="Picture 17" descr="pete"/>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465763" y="3810000"/>
            <a:ext cx="1646237"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17458" name="Picture 18" descr="sib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689350" y="3810000"/>
            <a:ext cx="1506538"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200"/>
                                  </p:stCondLst>
                                  <p:childTnLst>
                                    <p:set>
                                      <p:cBhvr>
                                        <p:cTn id="6" dur="1" fill="hold">
                                          <p:stCondLst>
                                            <p:cond delay="0"/>
                                          </p:stCondLst>
                                        </p:cTn>
                                        <p:tgtEl>
                                          <p:spTgt spid="317450"/>
                                        </p:tgtEl>
                                        <p:attrNameLst>
                                          <p:attrName>style.visibility</p:attrName>
                                        </p:attrNameLst>
                                      </p:cBhvr>
                                      <p:to>
                                        <p:strVal val="visible"/>
                                      </p:to>
                                    </p:set>
                                  </p:childTnLst>
                                </p:cTn>
                              </p:par>
                            </p:childTnLst>
                          </p:cTn>
                        </p:par>
                        <p:par>
                          <p:cTn id="7" fill="hold" nodeType="afterGroup">
                            <p:stCondLst>
                              <p:cond delay="200"/>
                            </p:stCondLst>
                            <p:childTnLst>
                              <p:par>
                                <p:cTn id="8" presetID="1" presetClass="entr" presetSubtype="0" fill="hold" nodeType="afterEffect">
                                  <p:stCondLst>
                                    <p:cond delay="200"/>
                                  </p:stCondLst>
                                  <p:childTnLst>
                                    <p:set>
                                      <p:cBhvr>
                                        <p:cTn id="9" dur="1" fill="hold">
                                          <p:stCondLst>
                                            <p:cond delay="0"/>
                                          </p:stCondLst>
                                        </p:cTn>
                                        <p:tgtEl>
                                          <p:spTgt spid="317451"/>
                                        </p:tgtEl>
                                        <p:attrNameLst>
                                          <p:attrName>style.visibility</p:attrName>
                                        </p:attrNameLst>
                                      </p:cBhvr>
                                      <p:to>
                                        <p:strVal val="visible"/>
                                      </p:to>
                                    </p:set>
                                  </p:childTnLst>
                                </p:cTn>
                              </p:par>
                            </p:childTnLst>
                          </p:cTn>
                        </p:par>
                        <p:par>
                          <p:cTn id="10" fill="hold" nodeType="afterGroup">
                            <p:stCondLst>
                              <p:cond delay="400"/>
                            </p:stCondLst>
                            <p:childTnLst>
                              <p:par>
                                <p:cTn id="11" presetID="1" presetClass="entr" presetSubtype="0" fill="hold" nodeType="afterEffect">
                                  <p:stCondLst>
                                    <p:cond delay="200"/>
                                  </p:stCondLst>
                                  <p:childTnLst>
                                    <p:set>
                                      <p:cBhvr>
                                        <p:cTn id="12" dur="1" fill="hold">
                                          <p:stCondLst>
                                            <p:cond delay="0"/>
                                          </p:stCondLst>
                                        </p:cTn>
                                        <p:tgtEl>
                                          <p:spTgt spid="317453"/>
                                        </p:tgtEl>
                                        <p:attrNameLst>
                                          <p:attrName>style.visibility</p:attrName>
                                        </p:attrNameLst>
                                      </p:cBhvr>
                                      <p:to>
                                        <p:strVal val="visible"/>
                                      </p:to>
                                    </p:set>
                                  </p:childTnLst>
                                </p:cTn>
                              </p:par>
                            </p:childTnLst>
                          </p:cTn>
                        </p:par>
                        <p:par>
                          <p:cTn id="13" fill="hold" nodeType="afterGroup">
                            <p:stCondLst>
                              <p:cond delay="600"/>
                            </p:stCondLst>
                            <p:childTnLst>
                              <p:par>
                                <p:cTn id="14" presetID="1" presetClass="entr" presetSubtype="0" fill="hold" nodeType="afterEffect">
                                  <p:stCondLst>
                                    <p:cond delay="200"/>
                                  </p:stCondLst>
                                  <p:childTnLst>
                                    <p:set>
                                      <p:cBhvr>
                                        <p:cTn id="15" dur="1" fill="hold">
                                          <p:stCondLst>
                                            <p:cond delay="0"/>
                                          </p:stCondLst>
                                        </p:cTn>
                                        <p:tgtEl>
                                          <p:spTgt spid="317456"/>
                                        </p:tgtEl>
                                        <p:attrNameLst>
                                          <p:attrName>style.visibility</p:attrName>
                                        </p:attrNameLst>
                                      </p:cBhvr>
                                      <p:to>
                                        <p:strVal val="visible"/>
                                      </p:to>
                                    </p:set>
                                  </p:childTnLst>
                                </p:cTn>
                              </p:par>
                            </p:childTnLst>
                          </p:cTn>
                        </p:par>
                        <p:par>
                          <p:cTn id="16" fill="hold" nodeType="afterGroup">
                            <p:stCondLst>
                              <p:cond delay="800"/>
                            </p:stCondLst>
                            <p:childTnLst>
                              <p:par>
                                <p:cTn id="17" presetID="1" presetClass="entr" presetSubtype="0" fill="hold" nodeType="afterEffect">
                                  <p:stCondLst>
                                    <p:cond delay="200"/>
                                  </p:stCondLst>
                                  <p:childTnLst>
                                    <p:set>
                                      <p:cBhvr>
                                        <p:cTn id="18" dur="1" fill="hold">
                                          <p:stCondLst>
                                            <p:cond delay="0"/>
                                          </p:stCondLst>
                                        </p:cTn>
                                        <p:tgtEl>
                                          <p:spTgt spid="317452"/>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nodeType="afterEffect">
                                  <p:stCondLst>
                                    <p:cond delay="200"/>
                                  </p:stCondLst>
                                  <p:childTnLst>
                                    <p:set>
                                      <p:cBhvr>
                                        <p:cTn id="21" dur="1" fill="hold">
                                          <p:stCondLst>
                                            <p:cond delay="0"/>
                                          </p:stCondLst>
                                        </p:cTn>
                                        <p:tgtEl>
                                          <p:spTgt spid="317449"/>
                                        </p:tgtEl>
                                        <p:attrNameLst>
                                          <p:attrName>style.visibility</p:attrName>
                                        </p:attrNameLst>
                                      </p:cBhvr>
                                      <p:to>
                                        <p:strVal val="visible"/>
                                      </p:to>
                                    </p:set>
                                  </p:childTnLst>
                                </p:cTn>
                              </p:par>
                            </p:childTnLst>
                          </p:cTn>
                        </p:par>
                        <p:par>
                          <p:cTn id="22" fill="hold" nodeType="afterGroup">
                            <p:stCondLst>
                              <p:cond delay="1200"/>
                            </p:stCondLst>
                            <p:childTnLst>
                              <p:par>
                                <p:cTn id="23" presetID="1" presetClass="entr" presetSubtype="0" fill="hold" nodeType="afterEffect">
                                  <p:stCondLst>
                                    <p:cond delay="200"/>
                                  </p:stCondLst>
                                  <p:childTnLst>
                                    <p:set>
                                      <p:cBhvr>
                                        <p:cTn id="24" dur="1" fill="hold">
                                          <p:stCondLst>
                                            <p:cond delay="0"/>
                                          </p:stCondLst>
                                        </p:cTn>
                                        <p:tgtEl>
                                          <p:spTgt spid="317457"/>
                                        </p:tgtEl>
                                        <p:attrNameLst>
                                          <p:attrName>style.visibility</p:attrName>
                                        </p:attrNameLst>
                                      </p:cBhvr>
                                      <p:to>
                                        <p:strVal val="visible"/>
                                      </p:to>
                                    </p:set>
                                  </p:childTnLst>
                                </p:cTn>
                              </p:par>
                            </p:childTnLst>
                          </p:cTn>
                        </p:par>
                        <p:par>
                          <p:cTn id="25" fill="hold" nodeType="afterGroup">
                            <p:stCondLst>
                              <p:cond delay="1400"/>
                            </p:stCondLst>
                            <p:childTnLst>
                              <p:par>
                                <p:cTn id="26" presetID="1" presetClass="entr" presetSubtype="0" fill="hold" nodeType="afterEffect">
                                  <p:stCondLst>
                                    <p:cond delay="200"/>
                                  </p:stCondLst>
                                  <p:childTnLst>
                                    <p:set>
                                      <p:cBhvr>
                                        <p:cTn id="27" dur="1" fill="hold">
                                          <p:stCondLst>
                                            <p:cond delay="0"/>
                                          </p:stCondLst>
                                        </p:cTn>
                                        <p:tgtEl>
                                          <p:spTgt spid="317458"/>
                                        </p:tgtEl>
                                        <p:attrNameLst>
                                          <p:attrName>style.visibility</p:attrName>
                                        </p:attrNameLst>
                                      </p:cBhvr>
                                      <p:to>
                                        <p:strVal val="visible"/>
                                      </p:to>
                                    </p:set>
                                  </p:childTnLst>
                                </p:cTn>
                              </p:par>
                            </p:childTnLst>
                          </p:cTn>
                        </p:par>
                        <p:par>
                          <p:cTn id="28" fill="hold" nodeType="afterGroup">
                            <p:stCondLst>
                              <p:cond delay="1600"/>
                            </p:stCondLst>
                            <p:childTnLst>
                              <p:par>
                                <p:cTn id="29" presetID="1" presetClass="entr" presetSubtype="0" fill="hold" nodeType="afterEffect">
                                  <p:stCondLst>
                                    <p:cond delay="200"/>
                                  </p:stCondLst>
                                  <p:childTnLst>
                                    <p:set>
                                      <p:cBhvr>
                                        <p:cTn id="30" dur="1" fill="hold">
                                          <p:stCondLst>
                                            <p:cond delay="0"/>
                                          </p:stCondLst>
                                        </p:cTn>
                                        <p:tgtEl>
                                          <p:spTgt spid="317454"/>
                                        </p:tgtEl>
                                        <p:attrNameLst>
                                          <p:attrName>style.visibility</p:attrName>
                                        </p:attrNameLst>
                                      </p:cBhvr>
                                      <p:to>
                                        <p:strVal val="visible"/>
                                      </p:to>
                                    </p:set>
                                  </p:childTnLst>
                                </p:cTn>
                              </p:par>
                            </p:childTnLst>
                          </p:cTn>
                        </p:par>
                        <p:par>
                          <p:cTn id="31" fill="hold" nodeType="afterGroup">
                            <p:stCondLst>
                              <p:cond delay="1800"/>
                            </p:stCondLst>
                            <p:childTnLst>
                              <p:par>
                                <p:cTn id="32" presetID="1" presetClass="entr" presetSubtype="0" fill="hold" nodeType="afterEffect">
                                  <p:stCondLst>
                                    <p:cond delay="200"/>
                                  </p:stCondLst>
                                  <p:childTnLst>
                                    <p:set>
                                      <p:cBhvr>
                                        <p:cTn id="33" dur="1" fill="hold">
                                          <p:stCondLst>
                                            <p:cond delay="0"/>
                                          </p:stCondLst>
                                        </p:cTn>
                                        <p:tgtEl>
                                          <p:spTgt spid="317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descr="amkefin"/>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3429000" y="1295400"/>
            <a:ext cx="50038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91494" name="Text Box 6"/>
          <p:cNvSpPr txBox="1">
            <a:spLocks noChangeArrowheads="1"/>
          </p:cNvSpPr>
          <p:nvPr/>
        </p:nvSpPr>
        <p:spPr bwMode="auto">
          <a:xfrm>
            <a:off x="1295400" y="3886200"/>
            <a:ext cx="35814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a:t>Our smallest and most colorful falcon.</a:t>
            </a:r>
          </a:p>
          <a:p>
            <a:pPr>
              <a:spcBef>
                <a:spcPct val="50000"/>
              </a:spcBef>
              <a:buFontTx/>
              <a:buChar char="•"/>
            </a:pPr>
            <a:r>
              <a:rPr lang="en-US" altLang="x-none"/>
              <a:t>Often feeds on dragonflies and other flying insects.</a:t>
            </a:r>
          </a:p>
          <a:p>
            <a:pPr>
              <a:spcBef>
                <a:spcPct val="50000"/>
              </a:spcBef>
              <a:buFontTx/>
              <a:buChar char="•"/>
            </a:pPr>
            <a:r>
              <a:rPr lang="en-US" altLang="x-none"/>
              <a:t>Flight is flappy and bouyant.</a:t>
            </a:r>
          </a:p>
        </p:txBody>
      </p:sp>
      <p:sp>
        <p:nvSpPr>
          <p:cNvPr id="191495" name="Text Box 7"/>
          <p:cNvSpPr txBox="1">
            <a:spLocks noChangeArrowheads="1"/>
          </p:cNvSpPr>
          <p:nvPr/>
        </p:nvSpPr>
        <p:spPr bwMode="auto">
          <a:xfrm>
            <a:off x="914400" y="5334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4000"/>
              <a:t>American Kestrel</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3" name="Rectangle 5"/>
          <p:cNvSpPr>
            <a:spLocks noGrp="1" noChangeArrowheads="1"/>
          </p:cNvSpPr>
          <p:nvPr>
            <p:ph type="title"/>
          </p:nvPr>
        </p:nvSpPr>
        <p:spPr/>
        <p:txBody>
          <a:bodyPr/>
          <a:lstStyle/>
          <a:p>
            <a:r>
              <a:rPr lang="en-US" altLang="x-none">
                <a:latin typeface="Bookman Old Style" charset="0"/>
              </a:rPr>
              <a:t>Great Blue Heron</a:t>
            </a:r>
          </a:p>
        </p:txBody>
      </p:sp>
      <p:pic>
        <p:nvPicPr>
          <p:cNvPr id="196612" name="Picture 4" descr="GBHfin"/>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371600" y="1371600"/>
            <a:ext cx="6629400" cy="478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9" name="Rectangle 5"/>
          <p:cNvSpPr>
            <a:spLocks noGrp="1" noChangeArrowheads="1"/>
          </p:cNvSpPr>
          <p:nvPr>
            <p:ph type="title"/>
          </p:nvPr>
        </p:nvSpPr>
        <p:spPr/>
        <p:txBody>
          <a:bodyPr/>
          <a:lstStyle/>
          <a:p>
            <a:r>
              <a:rPr lang="en-US" altLang="x-none"/>
              <a:t>Mute Swan</a:t>
            </a:r>
          </a:p>
        </p:txBody>
      </p:sp>
      <p:pic>
        <p:nvPicPr>
          <p:cNvPr id="200708" name="Picture 4" descr="muswfin"/>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600200" y="1295400"/>
            <a:ext cx="6324600" cy="5291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0711" name="Text Box 7"/>
          <p:cNvSpPr txBox="1">
            <a:spLocks noChangeArrowheads="1"/>
          </p:cNvSpPr>
          <p:nvPr/>
        </p:nvSpPr>
        <p:spPr bwMode="auto">
          <a:xfrm>
            <a:off x="5105400" y="19812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Mate for life about 95% of the time.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sz="quarter"/>
          </p:nvPr>
        </p:nvSpPr>
        <p:spPr/>
        <p:txBody>
          <a:bodyPr/>
          <a:lstStyle/>
          <a:p>
            <a:r>
              <a:rPr lang="en-US" altLang="x-none">
                <a:latin typeface="Bookman Old Style" charset="0"/>
              </a:rPr>
              <a:t>Killdeer </a:t>
            </a:r>
            <a:r>
              <a:rPr lang="en-US" altLang="x-none" sz="2000">
                <a:latin typeface="Bookman Old Style" charset="0"/>
              </a:rPr>
              <a:t>(</a:t>
            </a:r>
            <a:r>
              <a:rPr lang="en-US" altLang="x-none" sz="2000" i="1">
                <a:latin typeface="Bookman Old Style" charset="0"/>
              </a:rPr>
              <a:t>Charadrius vociferus</a:t>
            </a:r>
            <a:r>
              <a:rPr lang="en-US" altLang="x-none" sz="2000">
                <a:latin typeface="Bookman Old Style" charset="0"/>
              </a:rPr>
              <a:t>)</a:t>
            </a:r>
          </a:p>
        </p:txBody>
      </p:sp>
      <p:pic>
        <p:nvPicPr>
          <p:cNvPr id="97284" name="Picture 4"/>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1504950" y="1752600"/>
            <a:ext cx="2641600" cy="19812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97286" name="Picture 6"/>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5454650" y="1752600"/>
            <a:ext cx="2555875" cy="19812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97288" name="Picture 8"/>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a:off x="3886200" y="3581400"/>
            <a:ext cx="1676400" cy="190500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97290" name="Text Box 10"/>
          <p:cNvSpPr txBox="1">
            <a:spLocks noChangeArrowheads="1"/>
          </p:cNvSpPr>
          <p:nvPr/>
        </p:nvSpPr>
        <p:spPr bwMode="auto">
          <a:xfrm>
            <a:off x="228600" y="3962400"/>
            <a:ext cx="35052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x-none"/>
              <a:t>Upperparts brown, underparts white.</a:t>
            </a:r>
          </a:p>
          <a:p>
            <a:pPr>
              <a:spcBef>
                <a:spcPct val="50000"/>
              </a:spcBef>
              <a:buFontTx/>
              <a:buChar char="•"/>
            </a:pPr>
            <a:r>
              <a:rPr lang="en-US" altLang="x-none"/>
              <a:t>Two black breast bands.</a:t>
            </a:r>
          </a:p>
          <a:p>
            <a:pPr>
              <a:spcBef>
                <a:spcPct val="50000"/>
              </a:spcBef>
              <a:buFontTx/>
              <a:buChar char="•"/>
            </a:pPr>
            <a:r>
              <a:rPr lang="en-US" altLang="x-none"/>
              <a:t>Rump and base of tail rusty.</a:t>
            </a:r>
          </a:p>
          <a:p>
            <a:pPr>
              <a:spcBef>
                <a:spcPct val="50000"/>
              </a:spcBef>
              <a:buFontTx/>
              <a:buChar char="•"/>
            </a:pPr>
            <a:r>
              <a:rPr lang="en-US" altLang="x-none"/>
              <a:t>White wing stripe.</a:t>
            </a:r>
          </a:p>
        </p:txBody>
      </p:sp>
      <p:sp>
        <p:nvSpPr>
          <p:cNvPr id="97291" name="Text Box 11"/>
          <p:cNvSpPr txBox="1">
            <a:spLocks noChangeArrowheads="1"/>
          </p:cNvSpPr>
          <p:nvPr/>
        </p:nvSpPr>
        <p:spPr bwMode="auto">
          <a:xfrm>
            <a:off x="5867400" y="4114800"/>
            <a:ext cx="2819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Habitat: Pastures, plowed fields, riverbanks, mud flats, and airports.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x-none">
                <a:solidFill>
                  <a:schemeClr val="tx1"/>
                </a:solidFill>
                <a:latin typeface="Bookman Old Style" charset="0"/>
              </a:rPr>
              <a:t>Barred Owl </a:t>
            </a:r>
            <a:r>
              <a:rPr lang="en-US" altLang="x-none" sz="1600">
                <a:solidFill>
                  <a:schemeClr val="tx1"/>
                </a:solidFill>
                <a:latin typeface="Bookman Old Style" charset="0"/>
              </a:rPr>
              <a:t>(</a:t>
            </a:r>
            <a:r>
              <a:rPr lang="en-US" altLang="x-none" sz="1600" i="1">
                <a:solidFill>
                  <a:schemeClr val="tx1"/>
                </a:solidFill>
                <a:latin typeface="Bookman Old Style" charset="0"/>
              </a:rPr>
              <a:t>Strix varia</a:t>
            </a:r>
            <a:r>
              <a:rPr lang="en-US" altLang="x-none" sz="1600">
                <a:solidFill>
                  <a:schemeClr val="tx1"/>
                </a:solidFill>
                <a:latin typeface="Bookman Old Style" charset="0"/>
              </a:rPr>
              <a:t>)</a:t>
            </a:r>
            <a:endParaRPr lang="en-US" altLang="x-none" sz="2000">
              <a:latin typeface="Bookman Old Style" charset="0"/>
            </a:endParaRPr>
          </a:p>
        </p:txBody>
      </p:sp>
      <p:sp>
        <p:nvSpPr>
          <p:cNvPr id="92168" name="Text Box 8"/>
          <p:cNvSpPr txBox="1">
            <a:spLocks noChangeArrowheads="1"/>
          </p:cNvSpPr>
          <p:nvPr/>
        </p:nvSpPr>
        <p:spPr bwMode="auto">
          <a:xfrm>
            <a:off x="228600" y="1219200"/>
            <a:ext cx="51816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x-none" sz="1600"/>
              <a:t>The Barred Owl</a:t>
            </a:r>
            <a:r>
              <a:rPr lang="en-US" altLang="en-US" sz="1600">
                <a:ea typeface="ヒラギノ角ゴ Pro W3" charset="-128"/>
              </a:rPr>
              <a:t>’</a:t>
            </a:r>
            <a:r>
              <a:rPr lang="en-US" altLang="x-none" sz="1600"/>
              <a:t>s hooting call, </a:t>
            </a:r>
            <a:r>
              <a:rPr lang="en-US" altLang="en-US" sz="1600">
                <a:ea typeface="ヒラギノ角ゴ Pro W3" charset="-128"/>
              </a:rPr>
              <a:t>“</a:t>
            </a:r>
            <a:r>
              <a:rPr lang="en-US" altLang="x-none" sz="1600"/>
              <a:t>Who cooks for you? Who cooks for you-all?</a:t>
            </a:r>
            <a:r>
              <a:rPr lang="en-US" altLang="en-US" sz="1600">
                <a:ea typeface="ヒラギノ角ゴ Pro W3" charset="-128"/>
              </a:rPr>
              <a:t>”</a:t>
            </a:r>
            <a:r>
              <a:rPr lang="en-US" altLang="x-none" sz="1600"/>
              <a:t> is a classic sound of old forests and treed swamps. </a:t>
            </a:r>
          </a:p>
          <a:p>
            <a:pPr eaLnBrk="1" hangingPunct="1"/>
            <a:endParaRPr lang="en-US" altLang="x-none" sz="1600"/>
          </a:p>
          <a:p>
            <a:pPr eaLnBrk="1" hangingPunct="1"/>
            <a:r>
              <a:rPr lang="en-US" altLang="x-none" sz="1600"/>
              <a:t>• An attractive owl, with soulful brown eyes</a:t>
            </a:r>
          </a:p>
          <a:p>
            <a:pPr eaLnBrk="1" hangingPunct="1"/>
            <a:r>
              <a:rPr lang="en-US" altLang="x-none" sz="1600"/>
              <a:t>• brown-and-white-striped plumage</a:t>
            </a:r>
          </a:p>
          <a:p>
            <a:pPr eaLnBrk="1" hangingPunct="1"/>
            <a:r>
              <a:rPr lang="en-US" altLang="x-none" sz="1600"/>
              <a:t>• members of a pair often will call back and forth to each other. </a:t>
            </a:r>
          </a:p>
          <a:p>
            <a:pPr eaLnBrk="1" hangingPunct="1"/>
            <a:endParaRPr lang="en-US" altLang="x-none" sz="1600"/>
          </a:p>
          <a:p>
            <a:pPr eaLnBrk="1" hangingPunct="1"/>
            <a:r>
              <a:rPr lang="en-US" altLang="x-none" sz="1600"/>
              <a:t>Although the bird is mostly active at night, it will also call and even hunt in the daytime.</a:t>
            </a:r>
          </a:p>
          <a:p>
            <a:pPr eaLnBrk="1" hangingPunct="1"/>
            <a:endParaRPr lang="en-US" altLang="x-none" sz="1600"/>
          </a:p>
          <a:p>
            <a:pPr eaLnBrk="1" hangingPunct="1"/>
            <a:r>
              <a:rPr lang="en-US" altLang="x-none" sz="1600"/>
              <a:t>Diet - Mostly small mammals. Eats many mice and other small rodents, also squirrels (including flying squirrels), rabbits, opossums, shrews, other small mammals. Also eats various birds, frogs, salamanders, snakes, lizards, some insects.</a:t>
            </a:r>
          </a:p>
        </p:txBody>
      </p:sp>
      <p:sp>
        <p:nvSpPr>
          <p:cNvPr id="92169" name="Text Box 9"/>
          <p:cNvSpPr txBox="1">
            <a:spLocks noChangeArrowheads="1"/>
          </p:cNvSpPr>
          <p:nvPr/>
        </p:nvSpPr>
        <p:spPr bwMode="auto">
          <a:xfrm>
            <a:off x="2895600" y="5562600"/>
            <a:ext cx="6248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1600"/>
              <a:t>Habitat: Woodlands, wooded river bottoms, wooded swamps. Favors mostly dense and thick woods with only scattered clearings, especially in low-lying and swampy areas.</a:t>
            </a:r>
          </a:p>
        </p:txBody>
      </p:sp>
      <p:pic>
        <p:nvPicPr>
          <p:cNvPr id="92174" name="Picture 14" descr="Barred_Owl_m50-4-005_l"/>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5562600" y="1219200"/>
            <a:ext cx="3295650" cy="4114800"/>
          </a:xfr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7" name="Rectangle 5"/>
          <p:cNvSpPr>
            <a:spLocks noGrp="1" noChangeArrowheads="1"/>
          </p:cNvSpPr>
          <p:nvPr>
            <p:ph type="title"/>
          </p:nvPr>
        </p:nvSpPr>
        <p:spPr/>
        <p:txBody>
          <a:bodyPr/>
          <a:lstStyle/>
          <a:p>
            <a:r>
              <a:rPr lang="en-US" altLang="x-none">
                <a:latin typeface="Bookman Old Style" charset="0"/>
              </a:rPr>
              <a:t>Bird Feeder Construction</a:t>
            </a:r>
          </a:p>
        </p:txBody>
      </p:sp>
      <p:pic>
        <p:nvPicPr>
          <p:cNvPr id="212996" name="Picture 4"/>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124200" y="1752600"/>
            <a:ext cx="2701925" cy="33147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212999" name="Text Box 7"/>
          <p:cNvSpPr txBox="1">
            <a:spLocks noChangeArrowheads="1"/>
          </p:cNvSpPr>
          <p:nvPr/>
        </p:nvSpPr>
        <p:spPr bwMode="auto">
          <a:xfrm>
            <a:off x="2895600" y="53340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a:t>Your Starting point….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457200"/>
            <a:ext cx="7158038" cy="519113"/>
          </a:xfrm>
        </p:spPr>
        <p:txBody>
          <a:bodyPr/>
          <a:lstStyle/>
          <a:p>
            <a:r>
              <a:rPr lang="en-US" altLang="x-none" sz="2800" b="1">
                <a:latin typeface="Bookman Old Style" charset="0"/>
              </a:rPr>
              <a:t>What’s an indicator species?</a:t>
            </a:r>
          </a:p>
        </p:txBody>
      </p:sp>
      <p:sp>
        <p:nvSpPr>
          <p:cNvPr id="4109" name="Text Box 13"/>
          <p:cNvSpPr txBox="1">
            <a:spLocks noChangeArrowheads="1"/>
          </p:cNvSpPr>
          <p:nvPr/>
        </p:nvSpPr>
        <p:spPr bwMode="auto">
          <a:xfrm>
            <a:off x="6834188" y="4995863"/>
            <a:ext cx="1798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bg1"/>
                </a:solidFill>
                <a:latin typeface="Arial" charset="0"/>
              </a:rPr>
              <a:t>Northern Parula</a:t>
            </a:r>
          </a:p>
        </p:txBody>
      </p:sp>
      <p:pic>
        <p:nvPicPr>
          <p:cNvPr id="4112" name="Picture 16" descr="Canary-In-A-Coal-M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143000"/>
            <a:ext cx="3348038" cy="2686050"/>
          </a:xfrm>
          <a:prstGeom prst="rect">
            <a:avLst/>
          </a:prstGeom>
          <a:noFill/>
          <a:extLst>
            <a:ext uri="{909E8E84-426E-40DD-AFC4-6F175D3DCCD1}">
              <a14:hiddenFill xmlns:a14="http://schemas.microsoft.com/office/drawing/2010/main">
                <a:solidFill>
                  <a:srgbClr val="FFFFFF"/>
                </a:solidFill>
              </a14:hiddenFill>
            </a:ext>
          </a:extLst>
        </p:spPr>
      </p:pic>
      <p:sp>
        <p:nvSpPr>
          <p:cNvPr id="4115" name="Text Box 19"/>
          <p:cNvSpPr txBox="1">
            <a:spLocks noChangeArrowheads="1"/>
          </p:cNvSpPr>
          <p:nvPr/>
        </p:nvSpPr>
        <p:spPr bwMode="auto">
          <a:xfrm>
            <a:off x="228600" y="1219200"/>
            <a:ext cx="5029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eaLnBrk="1" hangingPunct="1"/>
            <a:r>
              <a:rPr lang="en-US" altLang="x-none" sz="1000">
                <a:solidFill>
                  <a:srgbClr val="000000"/>
                </a:solidFill>
                <a:latin typeface="Verdana" charset="0"/>
              </a:rPr>
              <a:t>“Birds are indicators of the environment. If they are in trouble, we know we'll soon be in trouble.” - Roger Tory Peterson.</a:t>
            </a:r>
          </a:p>
          <a:p>
            <a:pPr eaLnBrk="1" hangingPunct="1"/>
            <a:endParaRPr lang="en-US" altLang="x-none" sz="1000">
              <a:solidFill>
                <a:srgbClr val="000000"/>
              </a:solidFill>
              <a:latin typeface="Verdana" charset="0"/>
            </a:endParaRPr>
          </a:p>
          <a:p>
            <a:pPr eaLnBrk="1" hangingPunct="1"/>
            <a:r>
              <a:rPr lang="en-US" altLang="x-none" sz="1000">
                <a:solidFill>
                  <a:srgbClr val="000000"/>
                </a:solidFill>
                <a:latin typeface="Verdana" charset="0"/>
              </a:rPr>
              <a:t>Several animals or species can act as indicators of environmental health. Birds are one such group that are often used for a number of reasons. Birds are everywhere and they are relatively easily seen and identified and we know a lot about them, their biology and their life-histories. Most people enjoy them for their beauty, their liveliness or their song. Ecosystems are usually so complex that no single component can speak for all the others. Nevertheless, birds can give an indication whether the system is healthy or otherwise, and their study can be a useful way to gain an understanding of ecosystems and their needs. Since a fully diverse ecology is needed to support a healthy number and range of species, a lower than expected number or range of species in an environment clearly indicates a lower ecological diversity. </a:t>
            </a:r>
          </a:p>
          <a:p>
            <a:pPr eaLnBrk="1" hangingPunct="1"/>
            <a:endParaRPr lang="en-US" altLang="x-none" sz="1000">
              <a:solidFill>
                <a:srgbClr val="000000"/>
              </a:solidFill>
              <a:latin typeface="Verdana" charset="0"/>
            </a:endParaRPr>
          </a:p>
          <a:p>
            <a:pPr eaLnBrk="1" hangingPunct="1"/>
            <a:endParaRPr lang="en-US" altLang="x-none" sz="1000">
              <a:solidFill>
                <a:srgbClr val="000000"/>
              </a:solidFill>
              <a:latin typeface="Verdana" charset="0"/>
            </a:endParaRPr>
          </a:p>
          <a:p>
            <a:pPr eaLnBrk="1" hangingPunct="1"/>
            <a:r>
              <a:rPr lang="en-US" altLang="x-none" sz="1000">
                <a:solidFill>
                  <a:srgbClr val="000000"/>
                </a:solidFill>
                <a:latin typeface="Verdana" charset="0"/>
              </a:rPr>
              <a:t>Birds are particularly good as environmental indicators because they:</a:t>
            </a:r>
          </a:p>
        </p:txBody>
      </p:sp>
      <p:sp>
        <p:nvSpPr>
          <p:cNvPr id="4119" name="Text Box 23"/>
          <p:cNvSpPr txBox="1">
            <a:spLocks noChangeArrowheads="1"/>
          </p:cNvSpPr>
          <p:nvPr/>
        </p:nvSpPr>
        <p:spPr bwMode="auto">
          <a:xfrm>
            <a:off x="228600" y="4953000"/>
            <a:ext cx="8610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eaLnBrk="1" hangingPunct="1"/>
            <a:r>
              <a:rPr lang="en-US" altLang="x-none" sz="1000">
                <a:solidFill>
                  <a:srgbClr val="000000"/>
                </a:solidFill>
                <a:latin typeface="Verdana" charset="0"/>
              </a:rPr>
              <a:t>Birds have also been used as indicators of grassland, wetland, meadow, rainforest and desert health, of environmental hazards, and of changes in other types of biodiversity. Changes in living birds, both individuals and populations, are evidence of climate change and fossil birds have been used to indicate what past climates were like. Bird skins and eggs in museums have shown the history and damage caused by some pollutants, and changes in the timing of events in birds lives or in the places birds occur point to environmental change. </a:t>
            </a:r>
            <a:endParaRPr lang="en-US" altLang="x-none"/>
          </a:p>
        </p:txBody>
      </p:sp>
      <p:sp>
        <p:nvSpPr>
          <p:cNvPr id="4120" name="Text Box 24"/>
          <p:cNvSpPr txBox="1">
            <a:spLocks noChangeArrowheads="1"/>
          </p:cNvSpPr>
          <p:nvPr/>
        </p:nvSpPr>
        <p:spPr bwMode="auto">
          <a:xfrm>
            <a:off x="304800" y="4038600"/>
            <a:ext cx="8382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eaLnBrk="1" hangingPunct="1"/>
            <a:r>
              <a:rPr lang="en-US" altLang="x-none" sz="1000">
                <a:solidFill>
                  <a:srgbClr val="000000"/>
                </a:solidFill>
                <a:latin typeface="Verdana" charset="0"/>
              </a:rPr>
              <a:t>• live in almost every type of environment and in almost every niche (place or role) within those environments.</a:t>
            </a:r>
          </a:p>
          <a:p>
            <a:pPr eaLnBrk="1" hangingPunct="1"/>
            <a:r>
              <a:rPr lang="en-US" altLang="x-none" sz="1000">
                <a:solidFill>
                  <a:srgbClr val="000000"/>
                </a:solidFill>
                <a:latin typeface="Verdana" charset="0"/>
              </a:rPr>
              <a:t>• are at the top of the food-chain and are therefore vulnerable to accumulating chemicals</a:t>
            </a:r>
          </a:p>
          <a:p>
            <a:pPr eaLnBrk="1" hangingPunct="1"/>
            <a:r>
              <a:rPr lang="en-US" altLang="x-none" sz="1000">
                <a:solidFill>
                  <a:srgbClr val="000000"/>
                </a:solidFill>
                <a:latin typeface="Verdana" charset="0"/>
              </a:rPr>
              <a:t>• have representatives that depend on the full range of animal diets</a:t>
            </a:r>
          </a:p>
          <a:p>
            <a:pPr eaLnBrk="1" hangingPunct="1"/>
            <a:r>
              <a:rPr lang="en-US" altLang="x-none" sz="1000">
                <a:solidFill>
                  <a:srgbClr val="000000"/>
                </a:solidFill>
                <a:latin typeface="Verdana" charset="0"/>
              </a:rPr>
              <a:t>• are easy to see and observe</a:t>
            </a:r>
          </a:p>
          <a:p>
            <a:pPr eaLnBrk="1" hangingPunct="1"/>
            <a:r>
              <a:rPr lang="en-US" altLang="x-none" sz="1000">
                <a:solidFill>
                  <a:srgbClr val="000000"/>
                </a:solidFill>
                <a:latin typeface="Verdana" charset="0"/>
              </a:rPr>
              <a:t>• are already relatively well-known, providing a good baseline against which change can easily be monitored.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04800"/>
            <a:ext cx="7158038" cy="671513"/>
          </a:xfrm>
        </p:spPr>
        <p:txBody>
          <a:bodyPr/>
          <a:lstStyle/>
          <a:p>
            <a:r>
              <a:rPr lang="en-US" altLang="x-none" sz="3600">
                <a:latin typeface="Bookman Old Style" charset="0"/>
              </a:rPr>
              <a:t>Indicator Species:</a:t>
            </a:r>
          </a:p>
        </p:txBody>
      </p:sp>
      <p:sp>
        <p:nvSpPr>
          <p:cNvPr id="5123" name="Rectangle 3"/>
          <p:cNvSpPr>
            <a:spLocks noGrp="1" noChangeArrowheads="1"/>
          </p:cNvSpPr>
          <p:nvPr>
            <p:ph type="body" idx="1"/>
          </p:nvPr>
        </p:nvSpPr>
        <p:spPr>
          <a:xfrm>
            <a:off x="609600" y="838200"/>
            <a:ext cx="8077200" cy="838200"/>
          </a:xfrm>
        </p:spPr>
        <p:txBody>
          <a:bodyPr/>
          <a:lstStyle/>
          <a:p>
            <a:pPr>
              <a:buFont typeface="Wingdings" charset="2"/>
              <a:buNone/>
            </a:pPr>
            <a:r>
              <a:rPr lang="en-US" altLang="x-none"/>
              <a:t> </a:t>
            </a:r>
            <a:r>
              <a:rPr lang="en-US" altLang="x-none">
                <a:latin typeface="Bookman Old Style" charset="0"/>
              </a:rPr>
              <a:t>Wood Stork (</a:t>
            </a:r>
            <a:r>
              <a:rPr lang="en-US" altLang="x-none" i="1">
                <a:latin typeface="Bookman Old Style" charset="0"/>
              </a:rPr>
              <a:t>Mycteria americana</a:t>
            </a:r>
            <a:r>
              <a:rPr lang="en-US" altLang="x-none">
                <a:latin typeface="Bookman Old Style" charset="0"/>
              </a:rPr>
              <a:t>)</a:t>
            </a:r>
          </a:p>
        </p:txBody>
      </p:sp>
      <p:pic>
        <p:nvPicPr>
          <p:cNvPr id="5125" name="Picture 5" descr="BD0247_1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3733800"/>
            <a:ext cx="3657600" cy="244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7" descr="Wood%20Stor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1828800"/>
            <a:ext cx="2465388"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8" name="Text Box 8"/>
          <p:cNvSpPr txBox="1">
            <a:spLocks noChangeArrowheads="1"/>
          </p:cNvSpPr>
          <p:nvPr/>
        </p:nvSpPr>
        <p:spPr bwMode="auto">
          <a:xfrm>
            <a:off x="1127125" y="2474913"/>
            <a:ext cx="3063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latin typeface="Arial" charset="0"/>
            </a:endParaRPr>
          </a:p>
        </p:txBody>
      </p:sp>
      <p:sp>
        <p:nvSpPr>
          <p:cNvPr id="5129" name="Text Box 9"/>
          <p:cNvSpPr txBox="1">
            <a:spLocks noChangeArrowheads="1"/>
          </p:cNvSpPr>
          <p:nvPr/>
        </p:nvSpPr>
        <p:spPr bwMode="auto">
          <a:xfrm>
            <a:off x="685800" y="1600200"/>
            <a:ext cx="5486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The Wood Stork is a bird that has adapted perfectly for life in semi-tropical climates. During their breeding season (the dry-season) they  take advantage of the shrinking ponds where they feed. The concentrations of fish provide the 440 or so pounds of food that a pair of Wood Storks will need while they raise their young.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p:cNvSpPr>
            <a:spLocks noGrp="1" noChangeArrowheads="1"/>
          </p:cNvSpPr>
          <p:nvPr>
            <p:ph type="title"/>
          </p:nvPr>
        </p:nvSpPr>
        <p:spPr>
          <a:xfrm>
            <a:off x="381000" y="304800"/>
            <a:ext cx="8229600" cy="682625"/>
          </a:xfrm>
        </p:spPr>
        <p:txBody>
          <a:bodyPr/>
          <a:lstStyle/>
          <a:p>
            <a:r>
              <a:rPr lang="en-US" altLang="x-none" sz="3600">
                <a:latin typeface="Bookman Old Style" charset="0"/>
              </a:rPr>
              <a:t>The Story:</a:t>
            </a:r>
          </a:p>
        </p:txBody>
      </p:sp>
      <p:pic>
        <p:nvPicPr>
          <p:cNvPr id="20484" name="Picture 4"/>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3733800" y="1981200"/>
            <a:ext cx="4953000" cy="4114800"/>
          </a:xfrm>
          <a:noFill/>
          <a:ln>
            <a:solidFill>
              <a:schemeClr val="tx1"/>
            </a:solidFill>
            <a:miter lim="800000"/>
            <a:headEnd/>
            <a:tailEnd/>
          </a:ln>
        </p:spPr>
      </p:pic>
      <p:sp>
        <p:nvSpPr>
          <p:cNvPr id="20491" name="Text Box 11"/>
          <p:cNvSpPr txBox="1">
            <a:spLocks noChangeArrowheads="1"/>
          </p:cNvSpPr>
          <p:nvPr/>
        </p:nvSpPr>
        <p:spPr bwMode="auto">
          <a:xfrm>
            <a:off x="457200" y="990600"/>
            <a:ext cx="7924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In the 1930’s there were about 4,000 pairs of Wood Storks in the Everglades.  By the 1980’s there were fewer than 300 pairs in the Everglades. Why?</a:t>
            </a:r>
          </a:p>
        </p:txBody>
      </p:sp>
      <p:sp>
        <p:nvSpPr>
          <p:cNvPr id="20492" name="Text Box 12"/>
          <p:cNvSpPr txBox="1">
            <a:spLocks noChangeArrowheads="1"/>
          </p:cNvSpPr>
          <p:nvPr/>
        </p:nvSpPr>
        <p:spPr bwMode="auto">
          <a:xfrm>
            <a:off x="974725" y="338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x-none" altLang="x-none">
              <a:latin typeface="Arial" charset="0"/>
            </a:endParaRPr>
          </a:p>
        </p:txBody>
      </p:sp>
      <p:sp>
        <p:nvSpPr>
          <p:cNvPr id="20493" name="Text Box 13"/>
          <p:cNvSpPr txBox="1">
            <a:spLocks noChangeArrowheads="1"/>
          </p:cNvSpPr>
          <p:nvPr/>
        </p:nvSpPr>
        <p:spPr bwMode="auto">
          <a:xfrm>
            <a:off x="365125" y="2779713"/>
            <a:ext cx="413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x-none" altLang="x-none">
              <a:latin typeface="Arial" charset="0"/>
            </a:endParaRPr>
          </a:p>
        </p:txBody>
      </p:sp>
      <p:sp>
        <p:nvSpPr>
          <p:cNvPr id="20494" name="Text Box 14"/>
          <p:cNvSpPr txBox="1">
            <a:spLocks noChangeArrowheads="1"/>
          </p:cNvSpPr>
          <p:nvPr/>
        </p:nvSpPr>
        <p:spPr bwMode="auto">
          <a:xfrm>
            <a:off x="457200" y="2057400"/>
            <a:ext cx="31242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500">
                <a:effectLst>
                  <a:outerShdw blurRad="38100" dist="38100" dir="2700000" algn="tl">
                    <a:srgbClr val="C0C0C0"/>
                  </a:outerShdw>
                </a:effectLst>
              </a:rPr>
              <a:t>Since people in south Florida began to control water levels in the marshes the flooding and drying patterns have changed a lot! The pools full of fish that the storks relied on don’t form if water levels are maintained artificially! There’s not enough accessible food for all of those birds, so we see fewer and fewer of them. Wood Storks are now an endangered species, and a similar decline was shown in all populations of Florida’s wading birds.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1+#ppt_w/2"/>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0494">
                                            <p:txEl>
                                              <p:pRg st="0" end="0"/>
                                            </p:txEl>
                                          </p:spTgt>
                                        </p:tgtEl>
                                        <p:attrNameLst>
                                          <p:attrName>style.visibility</p:attrName>
                                        </p:attrNameLst>
                                      </p:cBhvr>
                                      <p:to>
                                        <p:strVal val="visible"/>
                                      </p:to>
                                    </p:set>
                                    <p:animEffect transition="in" filter="blinds(horizontal)">
                                      <p:cBhvr>
                                        <p:cTn id="13" dur="500"/>
                                        <p:tgtEl>
                                          <p:spTgt spid="204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7158038" cy="671513"/>
          </a:xfrm>
        </p:spPr>
        <p:txBody>
          <a:bodyPr/>
          <a:lstStyle/>
          <a:p>
            <a:r>
              <a:rPr lang="en-US" altLang="x-none" sz="2800" b="1">
                <a:latin typeface="Bookman Old Style" charset="0"/>
              </a:rPr>
              <a:t>Bird Topography</a:t>
            </a:r>
            <a:endParaRPr lang="en-US" altLang="x-none" sz="2800">
              <a:latin typeface="Bookman Old Style" charset="0"/>
            </a:endParaRPr>
          </a:p>
        </p:txBody>
      </p:sp>
      <p:pic>
        <p:nvPicPr>
          <p:cNvPr id="26629" name="Picture 5" descr="topo"/>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338638" y="1219200"/>
            <a:ext cx="4300537"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6628" name="Text Box 4"/>
          <p:cNvSpPr txBox="1">
            <a:spLocks noChangeArrowheads="1"/>
          </p:cNvSpPr>
          <p:nvPr/>
        </p:nvSpPr>
        <p:spPr bwMode="auto">
          <a:xfrm>
            <a:off x="381000" y="1143000"/>
            <a:ext cx="4267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When describing a bird to someone, it’s important that we’re all using the same words for the same parts. There are names for the parts of a birds body and also for the different kinds on feathers birds use in flight. </a:t>
            </a:r>
          </a:p>
        </p:txBody>
      </p:sp>
      <p:pic>
        <p:nvPicPr>
          <p:cNvPr id="26634" name="Picture 10" descr="fiz"/>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228600" y="3505200"/>
            <a:ext cx="4343400" cy="2236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6" name="Picture 8" descr="body-muscle-names-kennkaufman-birdtopo-l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304800"/>
            <a:ext cx="6249988"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x-none">
                <a:latin typeface="Bookman Old Style" charset="0"/>
              </a:rPr>
              <a:t>Mallard </a:t>
            </a:r>
            <a:r>
              <a:rPr lang="en-US" altLang="x-none" sz="2000">
                <a:latin typeface="Bookman Old Style" charset="0"/>
              </a:rPr>
              <a:t>(</a:t>
            </a:r>
            <a:r>
              <a:rPr lang="en-US" altLang="x-none" sz="2000" i="1">
                <a:latin typeface="Bookman Old Style" charset="0"/>
              </a:rPr>
              <a:t>Anas platyrynchos</a:t>
            </a:r>
            <a:r>
              <a:rPr lang="en-US" altLang="x-none" sz="2000">
                <a:latin typeface="Bookman Old Style" charset="0"/>
              </a:rPr>
              <a:t>)</a:t>
            </a:r>
          </a:p>
        </p:txBody>
      </p:sp>
      <p:pic>
        <p:nvPicPr>
          <p:cNvPr id="40969" name="Picture 9"/>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1828800" y="1752600"/>
            <a:ext cx="5257800" cy="3498850"/>
          </a:xfrm>
          <a:noFill/>
          <a:ln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40972" name="Text Box 12"/>
          <p:cNvSpPr txBox="1">
            <a:spLocks noChangeArrowheads="1"/>
          </p:cNvSpPr>
          <p:nvPr/>
        </p:nvSpPr>
        <p:spPr bwMode="auto">
          <a:xfrm>
            <a:off x="1905000" y="4879975"/>
            <a:ext cx="98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bg1"/>
                </a:solidFill>
              </a:rPr>
              <a:t>Female</a:t>
            </a:r>
          </a:p>
        </p:txBody>
      </p:sp>
      <p:sp>
        <p:nvSpPr>
          <p:cNvPr id="40973" name="Text Box 13"/>
          <p:cNvSpPr txBox="1">
            <a:spLocks noChangeArrowheads="1"/>
          </p:cNvSpPr>
          <p:nvPr/>
        </p:nvSpPr>
        <p:spPr bwMode="auto">
          <a:xfrm>
            <a:off x="6400800" y="4876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solidFill>
                  <a:schemeClr val="bg1"/>
                </a:solidFill>
              </a:rPr>
              <a:t>Male</a:t>
            </a:r>
          </a:p>
        </p:txBody>
      </p:sp>
      <p:sp>
        <p:nvSpPr>
          <p:cNvPr id="40976" name="Text Box 16"/>
          <p:cNvSpPr txBox="1">
            <a:spLocks noChangeArrowheads="1"/>
          </p:cNvSpPr>
          <p:nvPr/>
        </p:nvSpPr>
        <p:spPr bwMode="auto">
          <a:xfrm>
            <a:off x="7086600" y="1752600"/>
            <a:ext cx="18288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Male</a:t>
            </a:r>
          </a:p>
          <a:p>
            <a:pPr>
              <a:spcBef>
                <a:spcPct val="50000"/>
              </a:spcBef>
              <a:buFontTx/>
              <a:buChar char="•"/>
            </a:pPr>
            <a:r>
              <a:rPr lang="en-US" altLang="x-none"/>
              <a:t>Glossy green head.</a:t>
            </a:r>
          </a:p>
          <a:p>
            <a:pPr>
              <a:spcBef>
                <a:spcPct val="50000"/>
              </a:spcBef>
              <a:buFontTx/>
              <a:buChar char="•"/>
            </a:pPr>
            <a:r>
              <a:rPr lang="en-US" altLang="x-none"/>
              <a:t>White neck-ring.</a:t>
            </a:r>
          </a:p>
          <a:p>
            <a:pPr>
              <a:spcBef>
                <a:spcPct val="50000"/>
              </a:spcBef>
              <a:buFontTx/>
              <a:buChar char="•"/>
            </a:pPr>
            <a:r>
              <a:rPr lang="en-US" altLang="x-none"/>
              <a:t>Chestnut breast.</a:t>
            </a:r>
          </a:p>
          <a:p>
            <a:pPr>
              <a:spcBef>
                <a:spcPct val="50000"/>
              </a:spcBef>
            </a:pPr>
            <a:endParaRPr lang="en-US" altLang="x-none"/>
          </a:p>
        </p:txBody>
      </p:sp>
      <p:sp>
        <p:nvSpPr>
          <p:cNvPr id="40977" name="Text Box 17"/>
          <p:cNvSpPr txBox="1">
            <a:spLocks noChangeArrowheads="1"/>
          </p:cNvSpPr>
          <p:nvPr/>
        </p:nvSpPr>
        <p:spPr bwMode="auto">
          <a:xfrm>
            <a:off x="304800" y="1752600"/>
            <a:ext cx="15240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Female</a:t>
            </a:r>
          </a:p>
          <a:p>
            <a:pPr>
              <a:spcBef>
                <a:spcPct val="50000"/>
              </a:spcBef>
              <a:buFontTx/>
              <a:buChar char="•"/>
            </a:pPr>
            <a:r>
              <a:rPr lang="en-US" altLang="x-none"/>
              <a:t>Mostly brown</a:t>
            </a:r>
          </a:p>
          <a:p>
            <a:pPr>
              <a:spcBef>
                <a:spcPct val="50000"/>
              </a:spcBef>
              <a:buFontTx/>
              <a:buChar char="•"/>
            </a:pPr>
            <a:r>
              <a:rPr lang="en-US" altLang="x-none"/>
              <a:t>Mottled orange bill.</a:t>
            </a:r>
          </a:p>
        </p:txBody>
      </p:sp>
      <p:sp>
        <p:nvSpPr>
          <p:cNvPr id="40978" name="Text Box 18"/>
          <p:cNvSpPr txBox="1">
            <a:spLocks noChangeArrowheads="1"/>
          </p:cNvSpPr>
          <p:nvPr/>
        </p:nvSpPr>
        <p:spPr bwMode="auto">
          <a:xfrm>
            <a:off x="1752600" y="5334000"/>
            <a:ext cx="541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Habitat: Found on many bodies of water, including lakes, marshes, swamps and parks</a:t>
            </a:r>
            <a:r>
              <a:rPr lang="en-US" altLang="x-none">
                <a:latin typeface="Arial" charset="0"/>
              </a:rPr>
              <a: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800" b="0" i="0" u="none" strike="noStrike" cap="none" normalizeH="0" baseline="0">
            <a:ln>
              <a:noFill/>
            </a:ln>
            <a:solidFill>
              <a:schemeClr val="tx1"/>
            </a:solidFill>
            <a:effectLst/>
            <a:latin typeface="Bookman Old Style"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800" b="0" i="0" u="none" strike="noStrike" cap="none" normalizeH="0" baseline="0">
            <a:ln>
              <a:noFill/>
            </a:ln>
            <a:solidFill>
              <a:schemeClr val="tx1"/>
            </a:solidFill>
            <a:effectLst/>
            <a:latin typeface="Bookman Old Style"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Axis</Template>
  <TotalTime>3218</TotalTime>
  <Words>2301</Words>
  <Application>Microsoft Macintosh PowerPoint</Application>
  <PresentationFormat>On-screen Show (4:3)</PresentationFormat>
  <Paragraphs>221</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55 Helvetica Roman</vt:lpstr>
      <vt:lpstr>75 Helvetica Bold</vt:lpstr>
      <vt:lpstr>Bookman Old Style</vt:lpstr>
      <vt:lpstr>Calibri</vt:lpstr>
      <vt:lpstr>Times New Roman</vt:lpstr>
      <vt:lpstr>Verdana</vt:lpstr>
      <vt:lpstr>Wingdings</vt:lpstr>
      <vt:lpstr>ヒラギノ角ゴ Pro W3</vt:lpstr>
      <vt:lpstr>Arial</vt:lpstr>
      <vt:lpstr>Axis</vt:lpstr>
      <vt:lpstr>Bird Study Merit Badge</vt:lpstr>
      <vt:lpstr>Merit Badge Requirements: </vt:lpstr>
      <vt:lpstr>Why Study BIRDS?!</vt:lpstr>
      <vt:lpstr>What’s an indicator species?</vt:lpstr>
      <vt:lpstr>Indicator Species:</vt:lpstr>
      <vt:lpstr>The Story:</vt:lpstr>
      <vt:lpstr>Bird Topography</vt:lpstr>
      <vt:lpstr>PowerPoint Presentation</vt:lpstr>
      <vt:lpstr>Mallard (Anas platyrynchos)</vt:lpstr>
      <vt:lpstr>Canada Goose (Branta canadensis)</vt:lpstr>
      <vt:lpstr>Mute Swan (Cygnus olor)</vt:lpstr>
      <vt:lpstr>Indigo Bunting (Passerina Cyanea)</vt:lpstr>
      <vt:lpstr>Great Blue Heron (Ardea herodias)</vt:lpstr>
      <vt:lpstr>Pileated Woodpecker (Dryocopus pileatus) </vt:lpstr>
      <vt:lpstr>Turkey Vulture (Cathartes aura)</vt:lpstr>
      <vt:lpstr>Review</vt:lpstr>
      <vt:lpstr>Please take out your</vt:lpstr>
      <vt:lpstr>PowerPoint Presentation</vt:lpstr>
      <vt:lpstr>About the numbers…</vt:lpstr>
      <vt:lpstr>Osprey (Pandion aliaetus)</vt:lpstr>
      <vt:lpstr>Bald Eagle (Haliaeetus leucocephalus)</vt:lpstr>
      <vt:lpstr>Bald Eagles vs. bald Vultures</vt:lpstr>
      <vt:lpstr>POP QUIZ!</vt:lpstr>
      <vt:lpstr>Ring-necked Pheasant (Phasianus colchicus)</vt:lpstr>
      <vt:lpstr>Red-tailed Hawk (Buteo jamaicensis)</vt:lpstr>
      <vt:lpstr>American Kestrel (Falco sparverius)</vt:lpstr>
      <vt:lpstr>Peregrine Falcon (Falco peregrinus)</vt:lpstr>
      <vt:lpstr>Wild Turkey (Meleagris gallopavo)</vt:lpstr>
      <vt:lpstr>Review</vt:lpstr>
      <vt:lpstr>Field Guides</vt:lpstr>
      <vt:lpstr>PowerPoint Presentation</vt:lpstr>
      <vt:lpstr>Great Blue Heron</vt:lpstr>
      <vt:lpstr>Mute Swan</vt:lpstr>
      <vt:lpstr>Killdeer (Charadrius vociferus)</vt:lpstr>
      <vt:lpstr>Barred Owl (Strix varia)</vt:lpstr>
      <vt:lpstr>Bird Feeder Construction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 Study Merit Badge</dc:title>
  <dc:creator>Christopher Brown</dc:creator>
  <cp:lastModifiedBy>Kolar Design</cp:lastModifiedBy>
  <cp:revision>60</cp:revision>
  <dcterms:created xsi:type="dcterms:W3CDTF">2006-04-05T16:35:02Z</dcterms:created>
  <dcterms:modified xsi:type="dcterms:W3CDTF">2017-02-03T22:58:38Z</dcterms:modified>
</cp:coreProperties>
</file>