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85" r:id="rId2"/>
    <p:sldId id="386" r:id="rId3"/>
    <p:sldId id="387" r:id="rId4"/>
    <p:sldId id="388" r:id="rId5"/>
    <p:sldId id="389" r:id="rId6"/>
    <p:sldId id="390" r:id="rId7"/>
    <p:sldId id="391" r:id="rId8"/>
    <p:sldId id="392" r:id="rId9"/>
    <p:sldId id="393" r:id="rId10"/>
    <p:sldId id="394" r:id="rId11"/>
    <p:sldId id="395" r:id="rId12"/>
    <p:sldId id="398" r:id="rId13"/>
    <p:sldId id="396" r:id="rId14"/>
    <p:sldId id="397" r:id="rId15"/>
    <p:sldId id="403" r:id="rId16"/>
    <p:sldId id="402" r:id="rId17"/>
    <p:sldId id="399"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2C0E"/>
    <a:srgbClr val="666666"/>
    <a:srgbClr val="6D6D6D"/>
    <a:srgbClr val="606060"/>
    <a:srgbClr val="0000FF"/>
    <a:srgbClr val="E0130E"/>
    <a:srgbClr val="DC1712"/>
    <a:srgbClr val="D41A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94274" autoAdjust="0"/>
  </p:normalViewPr>
  <p:slideViewPr>
    <p:cSldViewPr>
      <p:cViewPr>
        <p:scale>
          <a:sx n="140" d="100"/>
          <a:sy n="140" d="100"/>
        </p:scale>
        <p:origin x="1104"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2615CA66-5B39-F94D-83EB-BA0B4C2244D0}" type="datetimeFigureOut">
              <a:rPr lang="en-US"/>
              <a:pPr>
                <a:defRPr/>
              </a:pPr>
              <a:t>2/3/17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5BBA8DAD-69B5-3143-B060-4A56508023F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A1A05E5-F842-F84A-8B58-1C047D7FCE25}" type="datetimeFigureOut">
              <a:rPr lang="en-US" altLang="x-none"/>
              <a:pPr>
                <a:defRPr/>
              </a:pPr>
              <a:t>2/3/17</a:t>
            </a:fld>
            <a:endParaRPr lang="en-US" altLang="x-non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5DBF19-58CA-E646-900B-587035A38ED3}"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5122"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3554"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5602"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7650"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9698"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31746"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33794"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ChangeArrowheads="1" noTextEdit="1"/>
          </p:cNvSpPr>
          <p:nvPr>
            <p:ph type="sldImg"/>
          </p:nvPr>
        </p:nvSpPr>
        <p:spPr bwMode="auto">
          <a:solidFill>
            <a:srgbClr val="FFFFFF"/>
          </a:solidFill>
          <a:ln>
            <a:solidFill>
              <a:srgbClr val="000000"/>
            </a:solidFill>
            <a:miter lim="800000"/>
            <a:headEnd/>
            <a:tailEnd/>
          </a:ln>
        </p:spPr>
      </p:sp>
      <p:sp>
        <p:nvSpPr>
          <p:cNvPr id="35842" name="Rectangle 1027"/>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37890"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7170"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9218"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266"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314"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362"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7410"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9458"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1506"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x-none"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37185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890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676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53340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533401"/>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172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693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95679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9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502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750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45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533399"/>
            <a:ext cx="5111750" cy="53340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9323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96044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7" name="Rectangle 6"/>
          <p:cNvSpPr/>
          <p:nvPr userDrawn="1"/>
        </p:nvSpPr>
        <p:spPr>
          <a:xfrm>
            <a:off x="0" y="0"/>
            <a:ext cx="9144000" cy="228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pic>
        <p:nvPicPr>
          <p:cNvPr id="1028" name="Picture 8" descr="NewGraphicStandard.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228600" y="6096000"/>
            <a:ext cx="2362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6"/>
          <p:cNvSpPr>
            <a:spLocks noChangeArrowheads="1"/>
          </p:cNvSpPr>
          <p:nvPr userDrawn="1"/>
        </p:nvSpPr>
        <p:spPr bwMode="auto">
          <a:xfrm>
            <a:off x="0" y="6629400"/>
            <a:ext cx="9144000" cy="228600"/>
          </a:xfrm>
          <a:prstGeom prst="rect">
            <a:avLst/>
          </a:prstGeom>
          <a:solidFill>
            <a:srgbClr val="003F87"/>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endParaRPr lang="x-none" altLang="x-none" sz="1800" smtClean="0">
              <a:solidFill>
                <a:srgbClr val="FFFFFF"/>
              </a:solidFill>
              <a:latin typeface="Calibri"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5.jpe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jpeg"/><Relationship Id="rId8" Type="http://schemas.openxmlformats.org/officeDocument/2006/relationships/image" Target="../media/image49.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0.jpeg"/><Relationship Id="rId5" Type="http://schemas.openxmlformats.org/officeDocument/2006/relationships/image" Target="../media/image51.jpeg"/><Relationship Id="rId6" Type="http://schemas.openxmlformats.org/officeDocument/2006/relationships/image" Target="../media/image52.jpeg"/><Relationship Id="rId7" Type="http://schemas.openxmlformats.org/officeDocument/2006/relationships/image" Target="../media/image53.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jpeg"/><Relationship Id="rId7" Type="http://schemas.openxmlformats.org/officeDocument/2006/relationships/image" Target="../media/image57.jpeg"/><Relationship Id="rId8" Type="http://schemas.openxmlformats.org/officeDocument/2006/relationships/image" Target="../media/image58.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9.jpeg"/><Relationship Id="rId5" Type="http://schemas.openxmlformats.org/officeDocument/2006/relationships/image" Target="../media/image60.jpeg"/><Relationship Id="rId6" Type="http://schemas.openxmlformats.org/officeDocument/2006/relationships/image" Target="../media/image61.jpeg"/><Relationship Id="rId7" Type="http://schemas.openxmlformats.org/officeDocument/2006/relationships/image" Target="../media/image62.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3.png"/><Relationship Id="rId5" Type="http://schemas.openxmlformats.org/officeDocument/2006/relationships/image" Target="../media/image64.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5.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hyperlink" Target="mailto:jfkennedy@fuse.net" TargetMode="Externa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jpeg"/><Relationship Id="rId11"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png"/><Relationship Id="rId8" Type="http://schemas.openxmlformats.org/officeDocument/2006/relationships/image" Target="../media/image21.jpeg"/><Relationship Id="rId9"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9" Type="http://schemas.openxmlformats.org/officeDocument/2006/relationships/image" Target="../media/image28.jpeg"/><Relationship Id="rId10"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4.jpeg"/><Relationship Id="rId5" Type="http://schemas.openxmlformats.org/officeDocument/2006/relationships/image" Target="../media/image35.png"/><Relationship Id="rId6" Type="http://schemas.openxmlformats.org/officeDocument/2006/relationships/image" Target="../media/image36.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8"/>
          <p:cNvSpPr>
            <a:spLocks/>
          </p:cNvSpPr>
          <p:nvPr/>
        </p:nvSpPr>
        <p:spPr bwMode="auto">
          <a:xfrm>
            <a:off x="381000" y="3810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American Housing Styles</a:t>
            </a:r>
          </a:p>
        </p:txBody>
      </p:sp>
      <p:pic>
        <p:nvPicPr>
          <p:cNvPr id="4098" name="Picture 3" descr="thumbn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a:spLocks/>
          </p:cNvSpPr>
          <p:nvPr/>
        </p:nvSpPr>
        <p:spPr bwMode="auto">
          <a:xfrm>
            <a:off x="685800" y="1143000"/>
            <a:ext cx="77724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1800">
                <a:solidFill>
                  <a:srgbClr val="000000"/>
                </a:solidFill>
                <a:latin typeface="55 Helvetica Roman" charset="0"/>
              </a:rPr>
              <a:t>• American Colonial Styles  1600s - 1800</a:t>
            </a:r>
            <a:br>
              <a:rPr lang="en-US" altLang="x-none" sz="1800">
                <a:solidFill>
                  <a:srgbClr val="000000"/>
                </a:solidFill>
                <a:latin typeface="55 Helvetica Roman" charset="0"/>
              </a:rPr>
            </a:br>
            <a:r>
              <a:rPr lang="en-US" altLang="x-none" sz="1800">
                <a:solidFill>
                  <a:srgbClr val="000000"/>
                </a:solidFill>
                <a:latin typeface="55 Helvetica Roman" charset="0"/>
              </a:rPr>
              <a:t/>
            </a:r>
            <a:br>
              <a:rPr lang="en-US" altLang="x-none" sz="1800">
                <a:solidFill>
                  <a:srgbClr val="000000"/>
                </a:solidFill>
                <a:latin typeface="55 Helvetica Roman" charset="0"/>
              </a:rPr>
            </a:br>
            <a:r>
              <a:rPr lang="en-US" altLang="x-none" sz="1800">
                <a:solidFill>
                  <a:srgbClr val="000000"/>
                </a:solidFill>
                <a:latin typeface="55 Helvetica Roman" charset="0"/>
              </a:rPr>
              <a:t>• Neoclassical House Styles  1780 - 1860</a:t>
            </a:r>
            <a:br>
              <a:rPr lang="en-US" altLang="x-none" sz="1800">
                <a:solidFill>
                  <a:srgbClr val="000000"/>
                </a:solidFill>
                <a:latin typeface="55 Helvetica Roman" charset="0"/>
              </a:rPr>
            </a:br>
            <a:r>
              <a:rPr lang="en-US" altLang="x-none" sz="1800">
                <a:solidFill>
                  <a:srgbClr val="000000"/>
                </a:solidFill>
                <a:latin typeface="55 Helvetica Roman" charset="0"/>
              </a:rPr>
              <a:t/>
            </a:r>
            <a:br>
              <a:rPr lang="en-US" altLang="x-none" sz="1800">
                <a:solidFill>
                  <a:srgbClr val="000000"/>
                </a:solidFill>
                <a:latin typeface="55 Helvetica Roman" charset="0"/>
              </a:rPr>
            </a:br>
            <a:r>
              <a:rPr lang="en-US" altLang="x-none" sz="1800">
                <a:solidFill>
                  <a:srgbClr val="000000"/>
                </a:solidFill>
                <a:latin typeface="55 Helvetica Roman" charset="0"/>
              </a:rPr>
              <a:t>• Victorian House Styles   1840 - 1900</a:t>
            </a:r>
            <a:br>
              <a:rPr lang="en-US" altLang="x-none" sz="1800">
                <a:solidFill>
                  <a:srgbClr val="000000"/>
                </a:solidFill>
                <a:latin typeface="55 Helvetica Roman" charset="0"/>
              </a:rPr>
            </a:br>
            <a:r>
              <a:rPr lang="en-US" altLang="x-none" sz="1800">
                <a:solidFill>
                  <a:srgbClr val="000000"/>
                </a:solidFill>
                <a:latin typeface="55 Helvetica Roman" charset="0"/>
              </a:rPr>
              <a:t/>
            </a:r>
            <a:br>
              <a:rPr lang="en-US" altLang="x-none" sz="1800">
                <a:solidFill>
                  <a:srgbClr val="000000"/>
                </a:solidFill>
                <a:latin typeface="55 Helvetica Roman" charset="0"/>
              </a:rPr>
            </a:br>
            <a:r>
              <a:rPr lang="en-US" altLang="x-none" sz="1800">
                <a:solidFill>
                  <a:srgbClr val="000000"/>
                </a:solidFill>
                <a:latin typeface="55 Helvetica Roman" charset="0"/>
              </a:rPr>
              <a:t>• Frank Lloyd Wright Styles  1901-1955</a:t>
            </a:r>
            <a:br>
              <a:rPr lang="en-US" altLang="x-none" sz="1800">
                <a:solidFill>
                  <a:srgbClr val="000000"/>
                </a:solidFill>
                <a:latin typeface="55 Helvetica Roman" charset="0"/>
              </a:rPr>
            </a:br>
            <a:r>
              <a:rPr lang="en-US" altLang="x-none" sz="1800">
                <a:solidFill>
                  <a:srgbClr val="000000"/>
                </a:solidFill>
                <a:latin typeface="55 Helvetica Roman" charset="0"/>
              </a:rPr>
              <a:t/>
            </a:r>
            <a:br>
              <a:rPr lang="en-US" altLang="x-none" sz="1800">
                <a:solidFill>
                  <a:srgbClr val="000000"/>
                </a:solidFill>
                <a:latin typeface="55 Helvetica Roman" charset="0"/>
              </a:rPr>
            </a:br>
            <a:r>
              <a:rPr lang="en-US" altLang="x-none" sz="1800">
                <a:solidFill>
                  <a:srgbClr val="000000"/>
                </a:solidFill>
                <a:latin typeface="55 Helvetica Roman" charset="0"/>
              </a:rPr>
              <a:t>• Early 20th Century Styles   1905-1945</a:t>
            </a:r>
            <a:br>
              <a:rPr lang="en-US" altLang="x-none" sz="1800">
                <a:solidFill>
                  <a:srgbClr val="000000"/>
                </a:solidFill>
                <a:latin typeface="55 Helvetica Roman" charset="0"/>
              </a:rPr>
            </a:br>
            <a:r>
              <a:rPr lang="en-US" altLang="x-none" sz="1800">
                <a:solidFill>
                  <a:srgbClr val="000000"/>
                </a:solidFill>
                <a:latin typeface="55 Helvetica Roman" charset="0"/>
              </a:rPr>
              <a:t/>
            </a:r>
            <a:br>
              <a:rPr lang="en-US" altLang="x-none" sz="1800">
                <a:solidFill>
                  <a:srgbClr val="000000"/>
                </a:solidFill>
                <a:latin typeface="55 Helvetica Roman" charset="0"/>
              </a:rPr>
            </a:br>
            <a:r>
              <a:rPr lang="en-US" altLang="x-none" sz="1800">
                <a:solidFill>
                  <a:srgbClr val="000000"/>
                </a:solidFill>
                <a:latin typeface="55 Helvetica Roman" charset="0"/>
              </a:rPr>
              <a:t>• Post-War Houses  1945-1980</a:t>
            </a:r>
            <a:br>
              <a:rPr lang="en-US" altLang="x-none" sz="1800">
                <a:solidFill>
                  <a:srgbClr val="000000"/>
                </a:solidFill>
                <a:latin typeface="55 Helvetica Roman" charset="0"/>
              </a:rPr>
            </a:br>
            <a:r>
              <a:rPr lang="en-US" altLang="x-none" sz="1800">
                <a:solidFill>
                  <a:srgbClr val="000000"/>
                </a:solidFill>
                <a:latin typeface="55 Helvetica Roman" charset="0"/>
              </a:rPr>
              <a:t/>
            </a:r>
            <a:br>
              <a:rPr lang="en-US" altLang="x-none" sz="1800">
                <a:solidFill>
                  <a:srgbClr val="000000"/>
                </a:solidFill>
                <a:latin typeface="55 Helvetica Roman" charset="0"/>
              </a:rPr>
            </a:br>
            <a:r>
              <a:rPr lang="en-US" altLang="x-none" sz="1800">
                <a:solidFill>
                  <a:srgbClr val="000000"/>
                </a:solidFill>
                <a:latin typeface="55 Helvetica Roman" charset="0"/>
              </a:rPr>
              <a:t>• Contemporary Houses 1970-present</a:t>
            </a:r>
            <a:endParaRPr lang="en-US" altLang="x-none" sz="2000">
              <a:solidFill>
                <a:srgbClr val="000000"/>
              </a:solidFill>
              <a:latin typeface="55 Helvetica Roman"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8"/>
          <p:cNvSpPr>
            <a:spLocks/>
          </p:cNvSpPr>
          <p:nvPr/>
        </p:nvSpPr>
        <p:spPr bwMode="auto">
          <a:xfrm>
            <a:off x="381000" y="3810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American Housing Styles - Post War Houses</a:t>
            </a:r>
          </a:p>
        </p:txBody>
      </p:sp>
      <p:pic>
        <p:nvPicPr>
          <p:cNvPr id="22530" name="Picture 3" descr="thumbn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cape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1295400"/>
            <a:ext cx="327660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3962400"/>
            <a:ext cx="27432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1606"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38600" y="1295400"/>
            <a:ext cx="41148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2534" name="Picture 7" descr="MartysHouse-(bi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52800" y="3962400"/>
            <a:ext cx="2743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8"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2400" y="3962400"/>
            <a:ext cx="30480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536" name="Title 8"/>
          <p:cNvSpPr>
            <a:spLocks/>
          </p:cNvSpPr>
          <p:nvPr/>
        </p:nvSpPr>
        <p:spPr bwMode="auto">
          <a:xfrm>
            <a:off x="3429000" y="5715000"/>
            <a:ext cx="2514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Marty McFly’s House</a:t>
            </a:r>
          </a:p>
        </p:txBody>
      </p:sp>
      <p:sp>
        <p:nvSpPr>
          <p:cNvPr id="22537" name="Title 8"/>
          <p:cNvSpPr>
            <a:spLocks/>
          </p:cNvSpPr>
          <p:nvPr/>
        </p:nvSpPr>
        <p:spPr bwMode="auto">
          <a:xfrm>
            <a:off x="381000" y="5715000"/>
            <a:ext cx="2514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John Connor’s House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8"/>
          <p:cNvSpPr>
            <a:spLocks/>
          </p:cNvSpPr>
          <p:nvPr/>
        </p:nvSpPr>
        <p:spPr bwMode="auto">
          <a:xfrm>
            <a:off x="381000" y="3810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American Housing Styles - 1970’s - 2000’s</a:t>
            </a:r>
          </a:p>
        </p:txBody>
      </p:sp>
      <p:pic>
        <p:nvPicPr>
          <p:cNvPr id="24578" name="Picture 3" descr="thumbn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imgStam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3886200"/>
            <a:ext cx="30480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SplitLevelRanchiStock00000343875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5800" y="12192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RaisedRanchvirginia0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5400" y="1371600"/>
            <a:ext cx="30480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neoeclecticcolonial286452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38600" y="3657600"/>
            <a:ext cx="4165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ctrTitle" idx="4294967295"/>
          </p:nvPr>
        </p:nvSpPr>
        <p:spPr bwMode="auto">
          <a:xfrm>
            <a:off x="685800" y="1143000"/>
            <a:ext cx="7772400" cy="4479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x-none" sz="1200">
                <a:latin typeface="Verdana" charset="0"/>
              </a:rPr>
              <a:t>1A. Tour your community and list the different building types you see. Try to identify buildings that can be associated with a specific period of history or style of architecture. Make a sketch of the building you most admire.</a:t>
            </a:r>
            <a:br>
              <a:rPr lang="en-US" altLang="x-none" sz="1200">
                <a:latin typeface="Verdana" charset="0"/>
              </a:rPr>
            </a:br>
            <a:r>
              <a:rPr lang="en-US" altLang="x-none" sz="1200">
                <a:latin typeface="Verdana" charset="0"/>
              </a:rPr>
              <a:t/>
            </a:r>
            <a:br>
              <a:rPr lang="en-US" altLang="x-none" sz="1200">
                <a:latin typeface="Verdana" charset="0"/>
              </a:rPr>
            </a:br>
            <a:r>
              <a:rPr lang="en-US" altLang="x-none" sz="1200">
                <a:latin typeface="Verdana" charset="0"/>
              </a:rPr>
              <a:t>1B. Select an architectural achievement that has had a major impact on society. Using resources such as the Internet (with your parent's permission), books, and magazines, find out how this achievement has influenced the world today. Tell your counselor what you learned.</a:t>
            </a:r>
            <a:br>
              <a:rPr lang="en-US" altLang="x-none" sz="1200">
                <a:latin typeface="Verdana" charset="0"/>
              </a:rPr>
            </a:br>
            <a:r>
              <a:rPr lang="en-US" altLang="x-none" sz="1200">
                <a:latin typeface="Verdana" charset="0"/>
              </a:rPr>
              <a:t/>
            </a:r>
            <a:br>
              <a:rPr lang="en-US" altLang="x-none" sz="1200">
                <a:latin typeface="Verdana" charset="0"/>
              </a:rPr>
            </a:br>
            <a:r>
              <a:rPr lang="en-US" altLang="x-none" sz="1200">
                <a:latin typeface="Verdana" charset="0"/>
              </a:rPr>
              <a:t/>
            </a:r>
            <a:br>
              <a:rPr lang="en-US" altLang="x-none" sz="1200">
                <a:latin typeface="Verdana" charset="0"/>
              </a:rPr>
            </a:br>
            <a:r>
              <a:rPr lang="en-US" altLang="x-none" sz="1200">
                <a:latin typeface="Verdana" charset="0"/>
              </a:rPr>
              <a:t>4. Measure a room such as one where you live or where your troop meets. Make an accurately scaled drawing of the room's floor plan showing walls, doors, closets, windows, and any built-in furniture or cabinets. Neatly label your drawing with the following: your name, the date, what room you drew, and the scale of the drawing. (Drawing scale: 1/4 inch = 1 foot)</a:t>
            </a:r>
            <a:br>
              <a:rPr lang="en-US" altLang="x-none" sz="1200">
                <a:latin typeface="Verdana" charset="0"/>
              </a:rPr>
            </a:br>
            <a:endParaRPr lang="en-US" altLang="x-none" sz="1200">
              <a:latin typeface="Verdana" charset="0"/>
            </a:endParaRPr>
          </a:p>
        </p:txBody>
      </p:sp>
      <p:sp>
        <p:nvSpPr>
          <p:cNvPr id="26626" name="Title 8"/>
          <p:cNvSpPr>
            <a:spLocks/>
          </p:cNvSpPr>
          <p:nvPr/>
        </p:nvSpPr>
        <p:spPr bwMode="auto">
          <a:xfrm>
            <a:off x="381000" y="381000"/>
            <a:ext cx="510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Homework - Session 1</a:t>
            </a:r>
          </a:p>
        </p:txBody>
      </p:sp>
      <p:pic>
        <p:nvPicPr>
          <p:cNvPr id="26627" name="Picture 4" descr="thumbn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thumbn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8"/>
          <p:cNvSpPr>
            <a:spLocks/>
          </p:cNvSpPr>
          <p:nvPr/>
        </p:nvSpPr>
        <p:spPr bwMode="auto">
          <a:xfrm>
            <a:off x="381000" y="381000"/>
            <a:ext cx="678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Sketches</a:t>
            </a:r>
          </a:p>
        </p:txBody>
      </p:sp>
      <p:pic>
        <p:nvPicPr>
          <p:cNvPr id="28675" name="Picture 4" descr="0,,5149476_1,0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14800" y="4495800"/>
            <a:ext cx="27432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build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4800" y="990600"/>
            <a:ext cx="27479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GordonStrongAutomobileObjectiv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600" y="990600"/>
            <a:ext cx="37338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descr="drawing-gilbert-a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90600" y="3505200"/>
            <a:ext cx="29718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descr="St__Witt_Cathedral_sketch_by_jakubziom"/>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34200" y="1752600"/>
            <a:ext cx="1903413"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thumbn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8"/>
          <p:cNvSpPr>
            <a:spLocks/>
          </p:cNvSpPr>
          <p:nvPr/>
        </p:nvSpPr>
        <p:spPr bwMode="auto">
          <a:xfrm>
            <a:off x="381000" y="381000"/>
            <a:ext cx="678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Sketches</a:t>
            </a:r>
          </a:p>
        </p:txBody>
      </p:sp>
      <p:pic>
        <p:nvPicPr>
          <p:cNvPr id="30723" name="Picture 4" descr="1_123125_2079215_2279913_2287254_110328_arch_polenovt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990600"/>
            <a:ext cx="33639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sketch-o-the-wee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0" y="4352925"/>
            <a:ext cx="36576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sketch-of-the-week-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67200" y="2130425"/>
            <a:ext cx="41148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sketch-of-the-week"/>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86200" y="228600"/>
            <a:ext cx="353695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thumbn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8"/>
          <p:cNvSpPr>
            <a:spLocks/>
          </p:cNvSpPr>
          <p:nvPr/>
        </p:nvSpPr>
        <p:spPr bwMode="auto">
          <a:xfrm>
            <a:off x="381000" y="381000"/>
            <a:ext cx="678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Floor Plan Examples</a:t>
            </a:r>
          </a:p>
        </p:txBody>
      </p:sp>
      <p:pic>
        <p:nvPicPr>
          <p:cNvPr id="32771" name="Picture 4" descr="Floor Pla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1066800"/>
            <a:ext cx="4087813"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descr="floorplan-1br"/>
          <p:cNvPicPr>
            <a:picLocks noChangeAspect="1" noChangeArrowheads="1"/>
          </p:cNvPicPr>
          <p:nvPr/>
        </p:nvPicPr>
        <p:blipFill>
          <a:blip r:embed="rId5" cstate="email">
            <a:extLst>
              <a:ext uri="{28A0092B-C50C-407E-A947-70E740481C1C}">
                <a14:useLocalDpi xmlns:a14="http://schemas.microsoft.com/office/drawing/2010/main"/>
              </a:ext>
            </a:extLst>
          </a:blip>
          <a:srcRect l="1788" t="1723" r="1675" b="1830"/>
          <a:stretch>
            <a:fillRect/>
          </a:stretch>
        </p:blipFill>
        <p:spPr bwMode="auto">
          <a:xfrm>
            <a:off x="304800" y="1524000"/>
            <a:ext cx="4114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026" descr="thumbn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8"/>
          <p:cNvSpPr>
            <a:spLocks/>
          </p:cNvSpPr>
          <p:nvPr/>
        </p:nvSpPr>
        <p:spPr bwMode="auto">
          <a:xfrm>
            <a:off x="381000" y="381000"/>
            <a:ext cx="678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Drafting Tools</a:t>
            </a:r>
          </a:p>
        </p:txBody>
      </p:sp>
      <p:pic>
        <p:nvPicPr>
          <p:cNvPr id="34819" name="Picture 1028" descr="drafting-tools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47800" y="1371600"/>
            <a:ext cx="5715000"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p:cNvSpPr txBox="1">
            <a:spLocks noGrp="1"/>
          </p:cNvSpPr>
          <p:nvPr/>
        </p:nvSpPr>
        <p:spPr bwMode="auto">
          <a:xfrm>
            <a:off x="8686800" y="6508750"/>
            <a:ext cx="412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charset="0"/>
              <a:buChar char="•"/>
              <a:defRPr sz="3200">
                <a:solidFill>
                  <a:schemeClr val="tx1"/>
                </a:solidFill>
                <a:latin typeface="Calibri" charset="0"/>
                <a:ea typeface="ＭＳ Ｐゴシック" charset="-128"/>
              </a:defRPr>
            </a:lvl1pPr>
            <a:lvl2pPr marL="742950" indent="-285750" defTabSz="457200">
              <a:spcBef>
                <a:spcPct val="20000"/>
              </a:spcBef>
              <a:buFont typeface="Arial" charset="0"/>
              <a:buChar char="–"/>
              <a:defRPr sz="2800">
                <a:solidFill>
                  <a:schemeClr val="tx1"/>
                </a:solidFill>
                <a:latin typeface="Calibri" charset="0"/>
                <a:ea typeface="ＭＳ Ｐゴシック" charset="-128"/>
              </a:defRPr>
            </a:lvl2pPr>
            <a:lvl3pPr marL="1143000" indent="-228600" defTabSz="457200">
              <a:spcBef>
                <a:spcPct val="20000"/>
              </a:spcBef>
              <a:buFont typeface="Arial" charset="0"/>
              <a:buChar char="•"/>
              <a:defRPr sz="2400">
                <a:solidFill>
                  <a:schemeClr val="tx1"/>
                </a:solidFill>
                <a:latin typeface="Calibri" charset="0"/>
                <a:ea typeface="ＭＳ Ｐゴシック" charset="-128"/>
              </a:defRPr>
            </a:lvl3pPr>
            <a:lvl4pPr marL="1600200" indent="-228600" defTabSz="457200">
              <a:spcBef>
                <a:spcPct val="20000"/>
              </a:spcBef>
              <a:buFont typeface="Arial" charset="0"/>
              <a:buChar char="–"/>
              <a:defRPr sz="2000">
                <a:solidFill>
                  <a:schemeClr val="tx1"/>
                </a:solidFill>
                <a:latin typeface="Calibri" charset="0"/>
                <a:ea typeface="ＭＳ Ｐゴシック" charset="-128"/>
              </a:defRPr>
            </a:lvl4pPr>
            <a:lvl5pPr marL="2057400" indent="-228600" defTabSz="4572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r" eaLnBrk="1" hangingPunct="1">
              <a:spcBef>
                <a:spcPct val="0"/>
              </a:spcBef>
              <a:buFontTx/>
              <a:buNone/>
            </a:pPr>
            <a:fld id="{FA3E4E75-89E0-5944-8325-4FEC66DBAB3E}" type="slidenum">
              <a:rPr lang="en-US" altLang="x-none" sz="1000" b="1">
                <a:solidFill>
                  <a:srgbClr val="95B3D7"/>
                </a:solidFill>
                <a:latin typeface="Helvetica" charset="0"/>
                <a:ea typeface="ヒラギノ角ゴ Pro W3" charset="-128"/>
              </a:rPr>
              <a:pPr algn="r" eaLnBrk="1" hangingPunct="1">
                <a:spcBef>
                  <a:spcPct val="0"/>
                </a:spcBef>
                <a:buFontTx/>
                <a:buNone/>
              </a:pPr>
              <a:t>17</a:t>
            </a:fld>
            <a:endParaRPr lang="en-US" altLang="x-none" sz="1000" b="1">
              <a:solidFill>
                <a:srgbClr val="95B3D7"/>
              </a:solidFill>
              <a:latin typeface="Helvetica" charset="0"/>
              <a:ea typeface="ヒラギノ角ゴ Pro W3" charset="-128"/>
            </a:endParaRPr>
          </a:p>
        </p:txBody>
      </p:sp>
      <p:sp>
        <p:nvSpPr>
          <p:cNvPr id="36866" name="Title 8"/>
          <p:cNvSpPr>
            <a:spLocks noGrp="1"/>
          </p:cNvSpPr>
          <p:nvPr>
            <p:ph type="title" idx="4294967295"/>
          </p:nvPr>
        </p:nvSpPr>
        <p:spPr bwMode="auto">
          <a:xfrm>
            <a:off x="3200400" y="1981200"/>
            <a:ext cx="4754563" cy="210978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x-none" sz="4800" b="1">
                <a:latin typeface="75 Helvetica Bold" charset="0"/>
              </a:rPr>
              <a:t>Architecture</a:t>
            </a:r>
            <a:br>
              <a:rPr lang="en-US" altLang="x-none" sz="4800" b="1">
                <a:latin typeface="75 Helvetica Bold" charset="0"/>
              </a:rPr>
            </a:br>
            <a:r>
              <a:rPr lang="en-US" altLang="x-none" sz="4800" b="1">
                <a:latin typeface="75 Helvetica Bold" charset="0"/>
              </a:rPr>
              <a:t>Merit Badge</a:t>
            </a:r>
            <a:endParaRPr lang="en-US" altLang="x-none" sz="2400" b="1">
              <a:latin typeface="55 Helvetica Roman" charset="0"/>
            </a:endParaRPr>
          </a:p>
        </p:txBody>
      </p:sp>
      <p:sp>
        <p:nvSpPr>
          <p:cNvPr id="36867" name="Title 8"/>
          <p:cNvSpPr>
            <a:spLocks/>
          </p:cNvSpPr>
          <p:nvPr/>
        </p:nvSpPr>
        <p:spPr bwMode="auto">
          <a:xfrm>
            <a:off x="3733800" y="4419600"/>
            <a:ext cx="510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Counselor: Mr. John F. Kennedy</a:t>
            </a:r>
          </a:p>
        </p:txBody>
      </p:sp>
      <p:pic>
        <p:nvPicPr>
          <p:cNvPr id="36868" name="Picture 5" descr="Arch Merit Bad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828800"/>
            <a:ext cx="23542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itle 8"/>
          <p:cNvSpPr>
            <a:spLocks/>
          </p:cNvSpPr>
          <p:nvPr/>
        </p:nvSpPr>
        <p:spPr bwMode="auto">
          <a:xfrm>
            <a:off x="3733800" y="5181600"/>
            <a:ext cx="510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000">
                <a:latin typeface="55 Helvetica Roman" charset="0"/>
              </a:rPr>
              <a:t>Email: </a:t>
            </a:r>
            <a:r>
              <a:rPr lang="en-US" altLang="x-none" sz="2000">
                <a:latin typeface="55 Helvetica Roman" charset="0"/>
                <a:hlinkClick r:id="rId4"/>
              </a:rPr>
              <a:t>jfkennedy@fuse.net</a:t>
            </a:r>
            <a:r>
              <a:rPr lang="en-US" altLang="x-none" sz="2000">
                <a:latin typeface="55 Helvetica Roman" charset="0"/>
              </a:rPr>
              <a:t/>
            </a:r>
            <a:br>
              <a:rPr lang="en-US" altLang="x-none" sz="2000">
                <a:latin typeface="55 Helvetica Roman" charset="0"/>
              </a:rPr>
            </a:br>
            <a:r>
              <a:rPr lang="en-US" altLang="x-none" sz="2000">
                <a:latin typeface="55 Helvetica Roman" charset="0"/>
              </a:rPr>
              <a:t>Phone: 513.631.5528</a:t>
            </a:r>
            <a:endParaRPr lang="en-US" altLang="x-none" sz="2400">
              <a:latin typeface="55 Helvetica Roman"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8"/>
          <p:cNvSpPr>
            <a:spLocks/>
          </p:cNvSpPr>
          <p:nvPr/>
        </p:nvSpPr>
        <p:spPr bwMode="auto">
          <a:xfrm>
            <a:off x="381000" y="3810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American Housing Styles - Colonial Styles</a:t>
            </a:r>
          </a:p>
        </p:txBody>
      </p:sp>
      <p:pic>
        <p:nvPicPr>
          <p:cNvPr id="6146" name="Picture 3" descr="thumbn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8"/>
          <p:cNvSpPr>
            <a:spLocks/>
          </p:cNvSpPr>
          <p:nvPr/>
        </p:nvSpPr>
        <p:spPr bwMode="auto">
          <a:xfrm>
            <a:off x="457200" y="3124200"/>
            <a:ext cx="1981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New England Colonial</a:t>
            </a:r>
          </a:p>
        </p:txBody>
      </p:sp>
      <p:pic>
        <p:nvPicPr>
          <p:cNvPr id="6148" name="Picture 5" descr="stockadedutch00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3200" y="1371600"/>
            <a:ext cx="2084388"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Stanley-Whitman-Hous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1371600"/>
            <a:ext cx="22621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itle 8"/>
          <p:cNvSpPr>
            <a:spLocks/>
          </p:cNvSpPr>
          <p:nvPr/>
        </p:nvSpPr>
        <p:spPr bwMode="auto">
          <a:xfrm>
            <a:off x="2743200" y="3124200"/>
            <a:ext cx="1981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Dutch Colonial</a:t>
            </a:r>
          </a:p>
        </p:txBody>
      </p:sp>
      <p:pic>
        <p:nvPicPr>
          <p:cNvPr id="6151" name="Picture 8" descr="WalschmidtHouseCampDennis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53000" y="1371600"/>
            <a:ext cx="16764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itle 8"/>
          <p:cNvSpPr>
            <a:spLocks/>
          </p:cNvSpPr>
          <p:nvPr/>
        </p:nvSpPr>
        <p:spPr bwMode="auto">
          <a:xfrm>
            <a:off x="4800600" y="3124200"/>
            <a:ext cx="1981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German Colonial</a:t>
            </a:r>
          </a:p>
        </p:txBody>
      </p:sp>
      <p:pic>
        <p:nvPicPr>
          <p:cNvPr id="6153" name="Picture 10" descr="georgian-sandwich-nh-jc-909008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29413" y="1371600"/>
            <a:ext cx="218598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itle 8"/>
          <p:cNvSpPr>
            <a:spLocks/>
          </p:cNvSpPr>
          <p:nvPr/>
        </p:nvSpPr>
        <p:spPr bwMode="auto">
          <a:xfrm>
            <a:off x="6781800" y="3124200"/>
            <a:ext cx="1981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Georgian Colonial</a:t>
            </a:r>
          </a:p>
        </p:txBody>
      </p:sp>
      <p:pic>
        <p:nvPicPr>
          <p:cNvPr id="265228" name="Picture 1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953000" y="3600450"/>
            <a:ext cx="135731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5229" name="Picture 1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90800" y="3581400"/>
            <a:ext cx="22098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57" name="Title 8"/>
          <p:cNvSpPr>
            <a:spLocks/>
          </p:cNvSpPr>
          <p:nvPr/>
        </p:nvSpPr>
        <p:spPr bwMode="auto">
          <a:xfrm>
            <a:off x="2667000" y="5353050"/>
            <a:ext cx="1981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Cape Cod</a:t>
            </a:r>
          </a:p>
        </p:txBody>
      </p:sp>
      <p:sp>
        <p:nvSpPr>
          <p:cNvPr id="6158" name="Title 8"/>
          <p:cNvSpPr>
            <a:spLocks/>
          </p:cNvSpPr>
          <p:nvPr/>
        </p:nvSpPr>
        <p:spPr bwMode="auto">
          <a:xfrm>
            <a:off x="4572000" y="5353050"/>
            <a:ext cx="1981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Spanish Colonial</a:t>
            </a:r>
          </a:p>
        </p:txBody>
      </p:sp>
      <p:pic>
        <p:nvPicPr>
          <p:cNvPr id="6159" name="Picture 16" descr="Destrehan-Manor-House"/>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400800" y="3981450"/>
            <a:ext cx="2590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Title 8"/>
          <p:cNvSpPr>
            <a:spLocks/>
          </p:cNvSpPr>
          <p:nvPr/>
        </p:nvSpPr>
        <p:spPr bwMode="auto">
          <a:xfrm>
            <a:off x="6629400" y="5353050"/>
            <a:ext cx="1981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French Colonial</a:t>
            </a:r>
          </a:p>
        </p:txBody>
      </p:sp>
      <p:sp>
        <p:nvSpPr>
          <p:cNvPr id="6161" name="Title 8"/>
          <p:cNvSpPr>
            <a:spLocks/>
          </p:cNvSpPr>
          <p:nvPr/>
        </p:nvSpPr>
        <p:spPr bwMode="auto">
          <a:xfrm>
            <a:off x="76200" y="5410200"/>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New England Colonial </a:t>
            </a:r>
            <a:br>
              <a:rPr lang="en-US" altLang="x-none" sz="1200">
                <a:latin typeface="55 Helvetica Roman" charset="0"/>
              </a:rPr>
            </a:br>
            <a:r>
              <a:rPr lang="en-US" altLang="x-none" sz="1200">
                <a:latin typeface="55 Helvetica Roman" charset="0"/>
              </a:rPr>
              <a:t>House of the Seven Gables</a:t>
            </a:r>
          </a:p>
        </p:txBody>
      </p:sp>
      <p:pic>
        <p:nvPicPr>
          <p:cNvPr id="265235" name="Picture 19"/>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200" y="3733800"/>
            <a:ext cx="23622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8"/>
          <p:cNvSpPr>
            <a:spLocks/>
          </p:cNvSpPr>
          <p:nvPr/>
        </p:nvSpPr>
        <p:spPr bwMode="auto">
          <a:xfrm>
            <a:off x="381000" y="3810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American Housing Styles - Neoclassical Styles</a:t>
            </a:r>
          </a:p>
        </p:txBody>
      </p:sp>
      <p:pic>
        <p:nvPicPr>
          <p:cNvPr id="8194" name="Picture 3" descr="thumbn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Montecell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524000"/>
            <a:ext cx="27432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federal02-a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76600" y="1524000"/>
            <a:ext cx="27432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itle 8"/>
          <p:cNvSpPr>
            <a:spLocks/>
          </p:cNvSpPr>
          <p:nvPr/>
        </p:nvSpPr>
        <p:spPr bwMode="auto">
          <a:xfrm>
            <a:off x="3581400" y="3429000"/>
            <a:ext cx="1981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Federal / Adams</a:t>
            </a:r>
          </a:p>
        </p:txBody>
      </p:sp>
      <p:sp>
        <p:nvSpPr>
          <p:cNvPr id="8198" name="Title 8"/>
          <p:cNvSpPr>
            <a:spLocks/>
          </p:cNvSpPr>
          <p:nvPr/>
        </p:nvSpPr>
        <p:spPr bwMode="auto">
          <a:xfrm>
            <a:off x="381000" y="3429000"/>
            <a:ext cx="259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Thomas Jefferson’s Monticello</a:t>
            </a:r>
          </a:p>
        </p:txBody>
      </p:sp>
      <p:pic>
        <p:nvPicPr>
          <p:cNvPr id="8199" name="Picture 8" descr="whitehouse-a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2400" y="3810000"/>
            <a:ext cx="31242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itle 8"/>
          <p:cNvSpPr>
            <a:spLocks/>
          </p:cNvSpPr>
          <p:nvPr/>
        </p:nvSpPr>
        <p:spPr bwMode="auto">
          <a:xfrm>
            <a:off x="381000" y="5867400"/>
            <a:ext cx="259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White House</a:t>
            </a:r>
          </a:p>
        </p:txBody>
      </p:sp>
      <p:pic>
        <p:nvPicPr>
          <p:cNvPr id="8201" name="Picture 10" descr="saratoga-jc-318000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48400" y="1524000"/>
            <a:ext cx="23653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itle 8"/>
          <p:cNvSpPr>
            <a:spLocks/>
          </p:cNvSpPr>
          <p:nvPr/>
        </p:nvSpPr>
        <p:spPr bwMode="auto">
          <a:xfrm>
            <a:off x="6400800" y="3429000"/>
            <a:ext cx="1981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Greek Revival</a:t>
            </a:r>
          </a:p>
        </p:txBody>
      </p:sp>
      <p:pic>
        <p:nvPicPr>
          <p:cNvPr id="8203" name="Picture 12" descr="Mount Verno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05200" y="3810000"/>
            <a:ext cx="33528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itle 8"/>
          <p:cNvSpPr>
            <a:spLocks/>
          </p:cNvSpPr>
          <p:nvPr/>
        </p:nvSpPr>
        <p:spPr bwMode="auto">
          <a:xfrm>
            <a:off x="3733800" y="5867400"/>
            <a:ext cx="259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Tidewater House Style</a:t>
            </a:r>
            <a:br>
              <a:rPr lang="en-US" altLang="x-none" sz="1200">
                <a:latin typeface="55 Helvetica Roman" charset="0"/>
              </a:rPr>
            </a:br>
            <a:r>
              <a:rPr lang="en-US" altLang="x-none" sz="1200">
                <a:latin typeface="55 Helvetica Roman" charset="0"/>
              </a:rPr>
              <a:t>George Washington’s Mt. Vernon</a:t>
            </a:r>
          </a:p>
        </p:txBody>
      </p:sp>
      <p:pic>
        <p:nvPicPr>
          <p:cNvPr id="8205" name="Picture 14" descr="Greek Revival"/>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86600" y="3733800"/>
            <a:ext cx="19367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Title 8"/>
          <p:cNvSpPr>
            <a:spLocks/>
          </p:cNvSpPr>
          <p:nvPr/>
        </p:nvSpPr>
        <p:spPr bwMode="auto">
          <a:xfrm>
            <a:off x="7010400" y="6172200"/>
            <a:ext cx="1981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Greek Revival</a:t>
            </a:r>
          </a:p>
        </p:txBody>
      </p:sp>
      <p:sp>
        <p:nvSpPr>
          <p:cNvPr id="8207" name="Title 8"/>
          <p:cNvSpPr>
            <a:spLocks/>
          </p:cNvSpPr>
          <p:nvPr/>
        </p:nvSpPr>
        <p:spPr bwMode="auto">
          <a:xfrm>
            <a:off x="381000" y="914400"/>
            <a:ext cx="723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1200">
                <a:solidFill>
                  <a:srgbClr val="000000"/>
                </a:solidFill>
                <a:latin typeface="Verdana" charset="0"/>
              </a:rPr>
              <a:t>During the founding of the United States, many people felt that ancient Greece expressed the ideals of democracy. Architecture reflected classical ideals of order and symmetry.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8"/>
          <p:cNvSpPr>
            <a:spLocks/>
          </p:cNvSpPr>
          <p:nvPr/>
        </p:nvSpPr>
        <p:spPr bwMode="auto">
          <a:xfrm>
            <a:off x="381000" y="3810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American Housing Styles - Victorian Styles</a:t>
            </a:r>
          </a:p>
        </p:txBody>
      </p:sp>
      <p:pic>
        <p:nvPicPr>
          <p:cNvPr id="10242" name="Picture 3" descr="thumbn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victorian-italianate-capemay-nj-316847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447800"/>
            <a:ext cx="32004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Lyndhurst-WalkingGee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3886200"/>
            <a:ext cx="26924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gothic_salem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76600" y="3886200"/>
            <a:ext cx="22860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itle 8"/>
          <p:cNvSpPr>
            <a:spLocks/>
          </p:cNvSpPr>
          <p:nvPr/>
        </p:nvSpPr>
        <p:spPr bwMode="auto">
          <a:xfrm>
            <a:off x="914400" y="3581400"/>
            <a:ext cx="1981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Italianate</a:t>
            </a:r>
          </a:p>
        </p:txBody>
      </p:sp>
      <p:sp>
        <p:nvSpPr>
          <p:cNvPr id="10247" name="Title 8"/>
          <p:cNvSpPr>
            <a:spLocks/>
          </p:cNvSpPr>
          <p:nvPr/>
        </p:nvSpPr>
        <p:spPr bwMode="auto">
          <a:xfrm>
            <a:off x="457200" y="5867400"/>
            <a:ext cx="2514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Gothic Revival - Masonry</a:t>
            </a:r>
          </a:p>
        </p:txBody>
      </p:sp>
      <p:sp>
        <p:nvSpPr>
          <p:cNvPr id="10248" name="Title 8"/>
          <p:cNvSpPr>
            <a:spLocks/>
          </p:cNvSpPr>
          <p:nvPr/>
        </p:nvSpPr>
        <p:spPr bwMode="auto">
          <a:xfrm>
            <a:off x="3124200" y="5867400"/>
            <a:ext cx="2514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Gothic Revival - Carpenter Gothic</a:t>
            </a:r>
          </a:p>
        </p:txBody>
      </p:sp>
      <p:pic>
        <p:nvPicPr>
          <p:cNvPr id="269322" name="Picture 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91200" y="3886200"/>
            <a:ext cx="2133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50" name="Title 8"/>
          <p:cNvSpPr>
            <a:spLocks/>
          </p:cNvSpPr>
          <p:nvPr/>
        </p:nvSpPr>
        <p:spPr bwMode="auto">
          <a:xfrm>
            <a:off x="5562600" y="5867400"/>
            <a:ext cx="251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Gothic Revival - Carpenter Gothic</a:t>
            </a:r>
            <a:br>
              <a:rPr lang="en-US" altLang="x-none" sz="1200">
                <a:latin typeface="55 Helvetica Roman" charset="0"/>
              </a:rPr>
            </a:br>
            <a:r>
              <a:rPr lang="en-US" altLang="x-none" sz="1200">
                <a:latin typeface="55 Helvetica Roman" charset="0"/>
              </a:rPr>
              <a:t>Wedding Cake House</a:t>
            </a:r>
          </a:p>
        </p:txBody>
      </p:sp>
      <p:sp>
        <p:nvSpPr>
          <p:cNvPr id="10251" name="Title 8"/>
          <p:cNvSpPr>
            <a:spLocks/>
          </p:cNvSpPr>
          <p:nvPr/>
        </p:nvSpPr>
        <p:spPr bwMode="auto">
          <a:xfrm>
            <a:off x="381000" y="914400"/>
            <a:ext cx="723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1200">
                <a:solidFill>
                  <a:srgbClr val="000000"/>
                </a:solidFill>
                <a:latin typeface="Verdana" charset="0"/>
              </a:rPr>
              <a:t>Mass-production and factory-made building parts made large, elaborate houses more affordable. A variety of Victorian styles emerged: Italianate, Second Empire, Gothic, Queen Anne, Romanesque, and many others. Each style had its own distinctive features.</a:t>
            </a:r>
          </a:p>
        </p:txBody>
      </p:sp>
      <p:pic>
        <p:nvPicPr>
          <p:cNvPr id="10252" name="Picture 13" descr="Image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38800" y="1524000"/>
            <a:ext cx="3276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4" descr="richardsonian-castlemarn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733800" y="1447800"/>
            <a:ext cx="17589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Title 8"/>
          <p:cNvSpPr>
            <a:spLocks/>
          </p:cNvSpPr>
          <p:nvPr/>
        </p:nvSpPr>
        <p:spPr bwMode="auto">
          <a:xfrm>
            <a:off x="3505200" y="3581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solidFill>
                  <a:srgbClr val="000000"/>
                </a:solidFill>
                <a:latin typeface="55 Helvetica Roman" charset="0"/>
              </a:rPr>
              <a:t>Richardsonian </a:t>
            </a:r>
            <a:r>
              <a:rPr lang="en-US" altLang="x-none" sz="1200">
                <a:latin typeface="55 Helvetica Roman" charset="0"/>
              </a:rPr>
              <a:t>Romanesque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8"/>
          <p:cNvSpPr>
            <a:spLocks/>
          </p:cNvSpPr>
          <p:nvPr/>
        </p:nvSpPr>
        <p:spPr bwMode="auto">
          <a:xfrm>
            <a:off x="381000" y="3810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American Housing Styles - Victorian Styles</a:t>
            </a:r>
          </a:p>
        </p:txBody>
      </p:sp>
      <p:pic>
        <p:nvPicPr>
          <p:cNvPr id="12290" name="Picture 3" descr="thumbn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8"/>
          <p:cNvSpPr>
            <a:spLocks/>
          </p:cNvSpPr>
          <p:nvPr/>
        </p:nvSpPr>
        <p:spPr bwMode="auto">
          <a:xfrm>
            <a:off x="304800" y="3505200"/>
            <a:ext cx="182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Second Empire</a:t>
            </a:r>
          </a:p>
        </p:txBody>
      </p:sp>
      <p:pic>
        <p:nvPicPr>
          <p:cNvPr id="12292" name="Picture 5" descr="Image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6688" y="1066800"/>
            <a:ext cx="2295525"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Jordan-Hous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90800" y="1066800"/>
            <a:ext cx="18954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queenanne-jc-107006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05600" y="1066800"/>
            <a:ext cx="18700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itle 8"/>
          <p:cNvSpPr>
            <a:spLocks/>
          </p:cNvSpPr>
          <p:nvPr/>
        </p:nvSpPr>
        <p:spPr bwMode="auto">
          <a:xfrm>
            <a:off x="2895600" y="3505200"/>
            <a:ext cx="137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Second Empire</a:t>
            </a:r>
          </a:p>
        </p:txBody>
      </p:sp>
      <p:sp>
        <p:nvSpPr>
          <p:cNvPr id="12296" name="Title 8"/>
          <p:cNvSpPr>
            <a:spLocks/>
          </p:cNvSpPr>
          <p:nvPr/>
        </p:nvSpPr>
        <p:spPr bwMode="auto">
          <a:xfrm>
            <a:off x="6629400" y="3505200"/>
            <a:ext cx="182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Queen Anne</a:t>
            </a:r>
          </a:p>
        </p:txBody>
      </p:sp>
      <p:pic>
        <p:nvPicPr>
          <p:cNvPr id="12297" name="Picture 10" descr="victorian-octagon-iowa-309271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3400" y="3886200"/>
            <a:ext cx="27432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itle 8"/>
          <p:cNvSpPr>
            <a:spLocks/>
          </p:cNvSpPr>
          <p:nvPr/>
        </p:nvSpPr>
        <p:spPr bwMode="auto">
          <a:xfrm>
            <a:off x="914400" y="5943600"/>
            <a:ext cx="182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Octogon</a:t>
            </a:r>
          </a:p>
        </p:txBody>
      </p:sp>
      <p:pic>
        <p:nvPicPr>
          <p:cNvPr id="12299" name="Picture 12" descr="victorian-queen-anne-california-220285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77000" y="3886200"/>
            <a:ext cx="12684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3" descr="800px-Carson_Mansion_Eureka_California"/>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429000" y="3886200"/>
            <a:ext cx="28956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itle 8"/>
          <p:cNvSpPr>
            <a:spLocks/>
          </p:cNvSpPr>
          <p:nvPr/>
        </p:nvSpPr>
        <p:spPr bwMode="auto">
          <a:xfrm>
            <a:off x="3810000" y="5943600"/>
            <a:ext cx="182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Queen Anne</a:t>
            </a:r>
          </a:p>
        </p:txBody>
      </p:sp>
      <p:sp>
        <p:nvSpPr>
          <p:cNvPr id="12302" name="Title 8"/>
          <p:cNvSpPr>
            <a:spLocks/>
          </p:cNvSpPr>
          <p:nvPr/>
        </p:nvSpPr>
        <p:spPr bwMode="auto">
          <a:xfrm>
            <a:off x="6096000" y="5943600"/>
            <a:ext cx="182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Eastlake</a:t>
            </a:r>
          </a:p>
        </p:txBody>
      </p:sp>
      <p:pic>
        <p:nvPicPr>
          <p:cNvPr id="271376" name="Picture 1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72000" y="1066800"/>
            <a:ext cx="191928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304" name="Title 8"/>
          <p:cNvSpPr>
            <a:spLocks/>
          </p:cNvSpPr>
          <p:nvPr/>
        </p:nvSpPr>
        <p:spPr bwMode="auto">
          <a:xfrm>
            <a:off x="4800600" y="3505200"/>
            <a:ext cx="137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Second Empire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8"/>
          <p:cNvSpPr>
            <a:spLocks/>
          </p:cNvSpPr>
          <p:nvPr/>
        </p:nvSpPr>
        <p:spPr bwMode="auto">
          <a:xfrm>
            <a:off x="381000" y="3810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American Housing Styles - Victorian Styles</a:t>
            </a:r>
          </a:p>
        </p:txBody>
      </p:sp>
      <p:pic>
        <p:nvPicPr>
          <p:cNvPr id="14338" name="Picture 3" descr="thumbn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8"/>
          <p:cNvSpPr>
            <a:spLocks/>
          </p:cNvSpPr>
          <p:nvPr/>
        </p:nvSpPr>
        <p:spPr bwMode="auto">
          <a:xfrm>
            <a:off x="1295400" y="3352800"/>
            <a:ext cx="2514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Folk Victorian</a:t>
            </a:r>
          </a:p>
        </p:txBody>
      </p:sp>
      <p:sp>
        <p:nvSpPr>
          <p:cNvPr id="14340" name="Title 8"/>
          <p:cNvSpPr>
            <a:spLocks/>
          </p:cNvSpPr>
          <p:nvPr/>
        </p:nvSpPr>
        <p:spPr bwMode="auto">
          <a:xfrm>
            <a:off x="1219200" y="5867400"/>
            <a:ext cx="2514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Shingle Style</a:t>
            </a:r>
          </a:p>
        </p:txBody>
      </p:sp>
      <p:pic>
        <p:nvPicPr>
          <p:cNvPr id="14341" name="Picture 6" descr="paintedlady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9600" y="1066800"/>
            <a:ext cx="29908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sandwich-nh-folk-jc"/>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43000" y="1066800"/>
            <a:ext cx="28956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itle 8"/>
          <p:cNvSpPr>
            <a:spLocks/>
          </p:cNvSpPr>
          <p:nvPr/>
        </p:nvSpPr>
        <p:spPr bwMode="auto">
          <a:xfrm>
            <a:off x="4572000" y="3352800"/>
            <a:ext cx="2514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Folk Victorian / Queen Anne</a:t>
            </a:r>
            <a:br>
              <a:rPr lang="en-US" altLang="x-none" sz="1200">
                <a:latin typeface="55 Helvetica Roman" charset="0"/>
              </a:rPr>
            </a:br>
            <a:r>
              <a:rPr lang="en-US" altLang="x-none" sz="1200">
                <a:latin typeface="55 Helvetica Roman" charset="0"/>
              </a:rPr>
              <a:t> Painted Lady</a:t>
            </a:r>
          </a:p>
        </p:txBody>
      </p:sp>
      <p:pic>
        <p:nvPicPr>
          <p:cNvPr id="14344" name="Picture 9" descr="shingle-107008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19200" y="37338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 descr="101395084_94c03f901c"/>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67200" y="3657600"/>
            <a:ext cx="43942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8"/>
          <p:cNvSpPr>
            <a:spLocks/>
          </p:cNvSpPr>
          <p:nvPr/>
        </p:nvSpPr>
        <p:spPr bwMode="auto">
          <a:xfrm>
            <a:off x="381000" y="381000"/>
            <a:ext cx="784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American Housing Styles - Frank Lloyd Wright / Prairie</a:t>
            </a:r>
          </a:p>
        </p:txBody>
      </p:sp>
      <p:pic>
        <p:nvPicPr>
          <p:cNvPr id="16386" name="Picture 3" descr="thumbn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Falling Wa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066800"/>
            <a:ext cx="41957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6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8200" y="1279525"/>
            <a:ext cx="40386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89" name="Picture 6" descr="800px-Frank-lloyd-wright-wausau"/>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48200" y="3581400"/>
            <a:ext cx="40640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8"/>
          <p:cNvSpPr>
            <a:spLocks/>
          </p:cNvSpPr>
          <p:nvPr/>
        </p:nvSpPr>
        <p:spPr bwMode="auto">
          <a:xfrm>
            <a:off x="381000" y="3810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American Housing Styles - Early 20th Century</a:t>
            </a:r>
          </a:p>
        </p:txBody>
      </p:sp>
      <p:pic>
        <p:nvPicPr>
          <p:cNvPr id="18434" name="Picture 3" descr="thumbn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bungalow-houses-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1116013"/>
            <a:ext cx="4191000"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Four Squar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4114800"/>
            <a:ext cx="16144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itle 8"/>
          <p:cNvSpPr>
            <a:spLocks/>
          </p:cNvSpPr>
          <p:nvPr/>
        </p:nvSpPr>
        <p:spPr bwMode="auto">
          <a:xfrm>
            <a:off x="5334000" y="3733800"/>
            <a:ext cx="2514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American FourSquare</a:t>
            </a:r>
          </a:p>
        </p:txBody>
      </p:sp>
      <p:sp>
        <p:nvSpPr>
          <p:cNvPr id="18438" name="Title 8"/>
          <p:cNvSpPr>
            <a:spLocks/>
          </p:cNvSpPr>
          <p:nvPr/>
        </p:nvSpPr>
        <p:spPr bwMode="auto">
          <a:xfrm>
            <a:off x="1066800" y="3733800"/>
            <a:ext cx="2514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Arts &amp; Craft / Bungalow</a:t>
            </a:r>
          </a:p>
        </p:txBody>
      </p:sp>
      <p:pic>
        <p:nvPicPr>
          <p:cNvPr id="18439" name="Picture 8" descr="arts-and-crafts-hom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24200" y="4114800"/>
            <a:ext cx="30480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descr="FourSquareClassicFarmhous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53000" y="1143000"/>
            <a:ext cx="33528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8"/>
          <p:cNvSpPr>
            <a:spLocks/>
          </p:cNvSpPr>
          <p:nvPr/>
        </p:nvSpPr>
        <p:spPr bwMode="auto">
          <a:xfrm>
            <a:off x="381000" y="3810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x-none" sz="2400">
                <a:latin typeface="55 Helvetica Roman" charset="0"/>
              </a:rPr>
              <a:t>American Housing Styles - Early 20th Century</a:t>
            </a:r>
          </a:p>
        </p:txBody>
      </p:sp>
      <p:pic>
        <p:nvPicPr>
          <p:cNvPr id="20482" name="Picture 3" descr="thumbna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8"/>
          <p:cNvSpPr>
            <a:spLocks/>
          </p:cNvSpPr>
          <p:nvPr/>
        </p:nvSpPr>
        <p:spPr bwMode="auto">
          <a:xfrm>
            <a:off x="3124200" y="6172200"/>
            <a:ext cx="2514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1200">
                <a:latin typeface="55 Helvetica Roman" charset="0"/>
              </a:rPr>
              <a:t>Tudor / English Revival</a:t>
            </a:r>
          </a:p>
        </p:txBody>
      </p:sp>
      <p:pic>
        <p:nvPicPr>
          <p:cNvPr id="20484" name="Picture 5" descr="2381280406_73a1d3259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1143000"/>
            <a:ext cx="32527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tudor reviva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7200" y="1143000"/>
            <a:ext cx="35814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tudor_57nottghm"/>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00" y="3733800"/>
            <a:ext cx="3582988"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tudor-revival-hom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95800" y="379095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6792</TotalTime>
  <Words>305</Words>
  <Application>Microsoft Macintosh PowerPoint</Application>
  <PresentationFormat>On-screen Show (4:3)</PresentationFormat>
  <Paragraphs>58</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ＭＳ Ｐゴシック</vt:lpstr>
      <vt:lpstr>Calibri</vt:lpstr>
      <vt:lpstr>55 Helvetica Roman</vt:lpstr>
      <vt:lpstr>Verdana</vt:lpstr>
      <vt:lpstr>Helvetica</vt:lpstr>
      <vt:lpstr>ヒラギノ角ゴ Pro W3</vt:lpstr>
      <vt:lpstr>75 Helvetica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1A. Tour your community and list the different building types you see. Try to identify buildings that can be associated with a specific period of history or style of architecture. Make a sketch of the building you most admire.  1B. Select an architectural achievement that has had a major impact on society. Using resources such as the Internet (with your parent's permission), books, and magazines, find out how this achievement has influenced the world today. Tell your counselor what you learned.   4. Measure a room such as one where you live or where your troop meets. Make an accurately scaled drawing of the room's floor plan showing walls, doors, closets, windows, and any built-in furniture or cabinets. Neatly label your drawing with the following: your name, the date, what room you drew, and the scale of the drawing. (Drawing scale: 1/4 inch = 1 foot) </vt:lpstr>
      <vt:lpstr>PowerPoint Presentation</vt:lpstr>
      <vt:lpstr>PowerPoint Presentation</vt:lpstr>
      <vt:lpstr>PowerPoint Presentation</vt:lpstr>
      <vt:lpstr>PowerPoint Presentation</vt:lpstr>
      <vt:lpstr>Architecture Merit Badge</vt:lpstr>
    </vt:vector>
  </TitlesOfParts>
  <Company>Boy Scouts of America</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dakinn</dc:creator>
  <cp:lastModifiedBy>Kolar Design</cp:lastModifiedBy>
  <cp:revision>235</cp:revision>
  <cp:lastPrinted>2016-01-23T03:57:40Z</cp:lastPrinted>
  <dcterms:created xsi:type="dcterms:W3CDTF">2010-11-03T21:03:51Z</dcterms:created>
  <dcterms:modified xsi:type="dcterms:W3CDTF">2017-02-03T22:50:32Z</dcterms:modified>
</cp:coreProperties>
</file>